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257" r:id="rId5"/>
    <p:sldId id="287" r:id="rId6"/>
    <p:sldId id="288" r:id="rId7"/>
    <p:sldId id="289" r:id="rId8"/>
    <p:sldId id="290" r:id="rId9"/>
    <p:sldId id="367" r:id="rId10"/>
    <p:sldId id="380" r:id="rId11"/>
    <p:sldId id="381" r:id="rId12"/>
    <p:sldId id="382" r:id="rId13"/>
    <p:sldId id="383" r:id="rId14"/>
    <p:sldId id="292" r:id="rId15"/>
    <p:sldId id="384" r:id="rId16"/>
    <p:sldId id="296" r:id="rId17"/>
    <p:sldId id="385" r:id="rId18"/>
    <p:sldId id="386" r:id="rId19"/>
    <p:sldId id="387" r:id="rId20"/>
    <p:sldId id="300" r:id="rId21"/>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lang="de-DE"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8AA3A7"/>
    <a:srgbClr val="EF3C53"/>
    <a:srgbClr val="091932"/>
    <a:srgbClr val="4EB7A0"/>
    <a:srgbClr val="25233F"/>
    <a:srgbClr val="6CD1D4"/>
    <a:srgbClr val="6EBEAF"/>
    <a:srgbClr val="7AC1A3"/>
    <a:srgbClr val="03462A"/>
    <a:srgbClr val="A0D0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9DA815-05D9-FA49-AC39-170BEDFA9B26}" v="53" dt="2020-01-06T15:36:26.933"/>
    <p1510:client id="{CCAC3B3E-535D-FE4B-85C3-DCCA03896C1B}" v="89" dt="2020-01-06T15:24:11.81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88"/>
    <p:restoredTop sz="94558"/>
  </p:normalViewPr>
  <p:slideViewPr>
    <p:cSldViewPr snapToGrid="0" snapToObjects="1">
      <p:cViewPr varScale="1">
        <p:scale>
          <a:sx n="121" d="100"/>
          <a:sy n="121" d="100"/>
        </p:scale>
        <p:origin x="2384" y="16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1/6/20</a:t>
            </a:r>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531459809"/>
      </p:ext>
    </p:extLst>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094922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471468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674391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82786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717987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69470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DF06E553-BB1B-4318-AB3C-73896526A112}" type="slidenum">
              <a:rPr lang="en-GB" smtClean="0"/>
              <a:t>6</a:t>
            </a:fld>
            <a:endParaRPr lang="en-GB"/>
          </a:p>
        </p:txBody>
      </p:sp>
    </p:spTree>
    <p:extLst>
      <p:ext uri="{BB962C8B-B14F-4D97-AF65-F5344CB8AC3E}">
        <p14:creationId xmlns:p14="http://schemas.microsoft.com/office/powerpoint/2010/main" val="2992715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DF06E553-BB1B-4318-AB3C-73896526A112}" type="slidenum">
              <a:rPr lang="en-GB" smtClean="0"/>
              <a:t>7</a:t>
            </a:fld>
            <a:endParaRPr lang="en-GB"/>
          </a:p>
        </p:txBody>
      </p:sp>
    </p:spTree>
    <p:extLst>
      <p:ext uri="{BB962C8B-B14F-4D97-AF65-F5344CB8AC3E}">
        <p14:creationId xmlns:p14="http://schemas.microsoft.com/office/powerpoint/2010/main" val="1336518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DF06E553-BB1B-4318-AB3C-73896526A112}" type="slidenum">
              <a:rPr lang="en-GB" smtClean="0"/>
              <a:t>8</a:t>
            </a:fld>
            <a:endParaRPr lang="en-GB"/>
          </a:p>
        </p:txBody>
      </p:sp>
    </p:spTree>
    <p:extLst>
      <p:ext uri="{BB962C8B-B14F-4D97-AF65-F5344CB8AC3E}">
        <p14:creationId xmlns:p14="http://schemas.microsoft.com/office/powerpoint/2010/main" val="2887077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DF06E553-BB1B-4318-AB3C-73896526A112}" type="slidenum">
              <a:rPr lang="en-GB" smtClean="0"/>
              <a:t>9</a:t>
            </a:fld>
            <a:endParaRPr lang="en-GB"/>
          </a:p>
        </p:txBody>
      </p:sp>
    </p:spTree>
    <p:extLst>
      <p:ext uri="{BB962C8B-B14F-4D97-AF65-F5344CB8AC3E}">
        <p14:creationId xmlns:p14="http://schemas.microsoft.com/office/powerpoint/2010/main" val="4150675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722069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17856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de-DE"/>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de-DE"/>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de-DE"/>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de-DE"/>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de-DE" sz="80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de-DE" sz="80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249" userDrawn="1">
          <p15:clr>
            <a:srgbClr val="FBAE40"/>
          </p15:clr>
        </p15:guide>
        <p15:guide id="5" pos="55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a:extLst>
              <a:ext uri="{FF2B5EF4-FFF2-40B4-BE49-F238E27FC236}">
                <a16:creationId xmlns:a16="http://schemas.microsoft.com/office/drawing/2014/main" id="{4A1074AA-994C-3F43-8198-B5F6E9292174}"/>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48819462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a:extLst>
              <a:ext uri="{FF2B5EF4-FFF2-40B4-BE49-F238E27FC236}">
                <a16:creationId xmlns:a16="http://schemas.microsoft.com/office/drawing/2014/main" id="{55F54B87-D02E-1C4B-B430-1A031E607A33}"/>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Tree>
    <p:extLst>
      <p:ext uri="{BB962C8B-B14F-4D97-AF65-F5344CB8AC3E}">
        <p14:creationId xmlns:p14="http://schemas.microsoft.com/office/powerpoint/2010/main" val="1977218948"/>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1836000" y="-1522677"/>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18" name="Text Placeholder 16">
            <a:extLst>
              <a:ext uri="{FF2B5EF4-FFF2-40B4-BE49-F238E27FC236}">
                <a16:creationId xmlns:a16="http://schemas.microsoft.com/office/drawing/2014/main" id="{6421A7BA-E0FA-E74B-9DA7-FAEB267DF024}"/>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Tree>
    <p:extLst>
      <p:ext uri="{BB962C8B-B14F-4D97-AF65-F5344CB8AC3E}">
        <p14:creationId xmlns:p14="http://schemas.microsoft.com/office/powerpoint/2010/main" val="291240670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de-DE"/>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de-DE"/>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de-DE"/>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de-DE"/>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de-DE"/>
              <a:t>Insert - body</a:t>
            </a:r>
          </a:p>
        </p:txBody>
      </p:sp>
    </p:spTree>
    <p:extLst>
      <p:ext uri="{BB962C8B-B14F-4D97-AF65-F5344CB8AC3E}">
        <p14:creationId xmlns:p14="http://schemas.microsoft.com/office/powerpoint/2010/main" val="83883497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de-DE" spc="300"/>
              <a:t>LESS</a:t>
            </a:r>
          </a:p>
        </p:txBody>
      </p:sp>
      <p:sp>
        <p:nvSpPr>
          <p:cNvPr id="15" name="Text Placeholder 9">
            <a:extLst>
              <a:ext uri="{FF2B5EF4-FFF2-40B4-BE49-F238E27FC236}">
                <a16:creationId xmlns:a16="http://schemas.microsoft.com/office/drawing/2014/main" id="{DAEC5A1A-1635-0A42-AF2F-84C991D53EFD}"/>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de-DE" spc="300"/>
              <a:t>MORE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de-DE"/>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de-DE"/>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Tree>
    <p:extLst>
      <p:ext uri="{BB962C8B-B14F-4D97-AF65-F5344CB8AC3E}">
        <p14:creationId xmlns:p14="http://schemas.microsoft.com/office/powerpoint/2010/main" val="167727590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de-DE" spc="30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de-DE"/>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de-DE"/>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de-DE"/>
              <a:t>##</a:t>
            </a:r>
          </a:p>
        </p:txBody>
      </p:sp>
    </p:spTree>
    <p:extLst>
      <p:ext uri="{BB962C8B-B14F-4D97-AF65-F5344CB8AC3E}">
        <p14:creationId xmlns:p14="http://schemas.microsoft.com/office/powerpoint/2010/main" val="403936181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de-DE" spc="30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de-DE"/>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de-DE"/>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de-DE"/>
              <a:t>##</a:t>
            </a:r>
          </a:p>
        </p:txBody>
      </p:sp>
    </p:spTree>
    <p:extLst>
      <p:ext uri="{BB962C8B-B14F-4D97-AF65-F5344CB8AC3E}">
        <p14:creationId xmlns:p14="http://schemas.microsoft.com/office/powerpoint/2010/main" val="409637889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248009957"/>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1767807" y="-1263731"/>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de-DE"/>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rtl="0"/>
            <a:r>
              <a:rPr lang="de-DE"/>
              <a:t>Insert - title</a:t>
            </a:r>
            <a:br>
              <a:rPr lang="en-US" dirty="0"/>
            </a:br>
            <a:r>
              <a:rPr lang="de-DE"/>
              <a:t>Insert - title </a:t>
            </a:r>
            <a:br>
              <a:rPr lang="en-US" dirty="0"/>
            </a:br>
            <a:r>
              <a:rPr lang="de-DE"/>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de-DE"/>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277041" y="3573435"/>
            <a:ext cx="1501076"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3019628" y="3524348"/>
            <a:ext cx="1501076"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5774315" y="3524348"/>
            <a:ext cx="1501076"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de-DE"/>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de-DE"/>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de-DE"/>
              <a:t>Insert - learning outcomes</a:t>
            </a:r>
          </a:p>
        </p:txBody>
      </p:sp>
    </p:spTree>
    <p:extLst>
      <p:ext uri="{BB962C8B-B14F-4D97-AF65-F5344CB8AC3E}">
        <p14:creationId xmlns:p14="http://schemas.microsoft.com/office/powerpoint/2010/main" val="77121464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395288" y="6073323"/>
            <a:ext cx="2079653"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de-DE" sz="1200" b="1" i="0" u="none" strike="noStrike" cap="none" spc="300" normalizeH="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97579741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de-DE"/>
              <a:t>Insert</a:t>
            </a:r>
          </a:p>
        </p:txBody>
      </p:sp>
    </p:spTree>
    <p:extLst>
      <p:ext uri="{BB962C8B-B14F-4D97-AF65-F5344CB8AC3E}">
        <p14:creationId xmlns:p14="http://schemas.microsoft.com/office/powerpoint/2010/main" val="255253352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73841"/>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rgbClr val="25233F"/>
                </a:solidFill>
                <a:effectLst/>
                <a:uFillTx/>
                <a:latin typeface="Century Gothic" panose="020B0502020202020204" pitchFamily="34" charset="0"/>
                <a:ea typeface="+mj-ea"/>
                <a:cs typeface="+mj-cs"/>
                <a:sym typeface="Calibri"/>
              </a:rPr>
              <a:t>Image credits</a:t>
            </a:r>
          </a:p>
        </p:txBody>
      </p:sp>
    </p:spTree>
    <p:extLst>
      <p:ext uri="{BB962C8B-B14F-4D97-AF65-F5344CB8AC3E}">
        <p14:creationId xmlns:p14="http://schemas.microsoft.com/office/powerpoint/2010/main" val="14899762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48120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ue - Standard page - Text">
    <p:bg>
      <p:bgPr>
        <a:solidFill>
          <a:srgbClr val="25233F"/>
        </a:solidFill>
        <a:effectLst/>
      </p:bgPr>
    </p:bg>
    <p:spTree>
      <p:nvGrpSpPr>
        <p:cNvPr id="1" name=""/>
        <p:cNvGrpSpPr/>
        <p:nvPr/>
      </p:nvGrpSpPr>
      <p:grpSpPr>
        <a:xfrm>
          <a:off x="0" y="0"/>
          <a:ext cx="0" cy="0"/>
          <a:chOff x="0" y="0"/>
          <a:chExt cx="0" cy="0"/>
        </a:xfrm>
      </p:grpSpPr>
      <p:sp>
        <p:nvSpPr>
          <p:cNvPr id="37" name="Shape 37"/>
          <p:cNvSpPr/>
          <p:nvPr/>
        </p:nvSpPr>
        <p:spPr>
          <a:xfrm>
            <a:off x="451345" y="876300"/>
            <a:ext cx="8243393" cy="0"/>
          </a:xfrm>
          <a:prstGeom prst="line">
            <a:avLst/>
          </a:prstGeom>
          <a:ln w="12700">
            <a:solidFill>
              <a:srgbClr val="FFFFFF"/>
            </a:solidFill>
            <a:miter/>
          </a:ln>
        </p:spPr>
        <p:txBody>
          <a:bodyPr lIns="22860" rIns="22860" rtlCol="0"/>
          <a:lstStyle/>
          <a:p>
            <a:pPr rtl="0"/>
            <a:endParaRPr sz="450" b="1" i="0" dirty="0">
              <a:latin typeface="Century Gothic Bold"/>
            </a:endParaRPr>
          </a:p>
        </p:txBody>
      </p:sp>
      <p:sp>
        <p:nvSpPr>
          <p:cNvPr id="6" name="Title 1">
            <a:extLst>
              <a:ext uri="{FF2B5EF4-FFF2-40B4-BE49-F238E27FC236}">
                <a16:creationId xmlns:a16="http://schemas.microsoft.com/office/drawing/2014/main" id="{2C2B9097-D54D-B144-BB2C-3E8E99469D8D}"/>
              </a:ext>
            </a:extLst>
          </p:cNvPr>
          <p:cNvSpPr>
            <a:spLocks noGrp="1"/>
          </p:cNvSpPr>
          <p:nvPr>
            <p:ph type="title"/>
          </p:nvPr>
        </p:nvSpPr>
        <p:spPr>
          <a:xfrm>
            <a:off x="451345" y="994152"/>
            <a:ext cx="8229600" cy="1241972"/>
          </a:xfrm>
        </p:spPr>
        <p:txBody>
          <a:bodyPr rtlCol="0"/>
          <a:lstStyle>
            <a:lvl1pPr>
              <a:defRPr sz="3400" b="1" i="0">
                <a:solidFill>
                  <a:srgbClr val="FFFFFF"/>
                </a:solidFill>
                <a:latin typeface="Century Gothic" panose="020B0502020202020204" pitchFamily="34" charset="0"/>
              </a:defRPr>
            </a:lvl1pPr>
          </a:lstStyle>
          <a:p>
            <a:pPr rtl="0"/>
            <a:r>
              <a:rPr lang="de-DE"/>
              <a:t>Click to edit Master title style</a:t>
            </a:r>
          </a:p>
        </p:txBody>
      </p:sp>
      <p:sp>
        <p:nvSpPr>
          <p:cNvPr id="7" name="Text Placeholder 5">
            <a:extLst>
              <a:ext uri="{FF2B5EF4-FFF2-40B4-BE49-F238E27FC236}">
                <a16:creationId xmlns:a16="http://schemas.microsoft.com/office/drawing/2014/main" id="{1E263CC4-280A-A046-8F76-8CA435969DD4}"/>
              </a:ext>
            </a:extLst>
          </p:cNvPr>
          <p:cNvSpPr>
            <a:spLocks noGrp="1"/>
          </p:cNvSpPr>
          <p:nvPr>
            <p:ph type="body" sz="quarter" idx="10"/>
          </p:nvPr>
        </p:nvSpPr>
        <p:spPr>
          <a:xfrm>
            <a:off x="451345" y="2353975"/>
            <a:ext cx="8251615" cy="638607"/>
          </a:xfrm>
        </p:spPr>
        <p:txBody>
          <a:bodyPr rtlCol="0"/>
          <a:lstStyle>
            <a:lvl1pPr>
              <a:defRPr sz="1800" b="1" i="0">
                <a:solidFill>
                  <a:srgbClr val="FFFFFF"/>
                </a:solidFill>
                <a:latin typeface="Century Gothic" panose="020B0502020202020204" pitchFamily="34" charset="0"/>
              </a:defRPr>
            </a:lvl1pPr>
            <a:lvl2pPr>
              <a:defRPr sz="1400" b="1" i="0">
                <a:solidFill>
                  <a:srgbClr val="FFFFFF"/>
                </a:solidFill>
                <a:latin typeface="Century Gothic" panose="020B0502020202020204" pitchFamily="34" charset="0"/>
              </a:defRPr>
            </a:lvl2pPr>
          </a:lstStyle>
          <a:p>
            <a:pPr lvl="0" rtl="0"/>
            <a:r>
              <a:rPr lang="de-DE"/>
              <a:t>Edit Master text styles</a:t>
            </a:r>
          </a:p>
          <a:p>
            <a:pPr lvl="1" rtl="0"/>
            <a:r>
              <a:rPr lang="de-DE"/>
              <a:t>Second level</a:t>
            </a:r>
          </a:p>
        </p:txBody>
      </p:sp>
      <p:sp>
        <p:nvSpPr>
          <p:cNvPr id="8" name="Text Placeholder 7">
            <a:extLst>
              <a:ext uri="{FF2B5EF4-FFF2-40B4-BE49-F238E27FC236}">
                <a16:creationId xmlns:a16="http://schemas.microsoft.com/office/drawing/2014/main" id="{4C6C9C4A-B38F-8845-98FC-B2F2951E3938}"/>
              </a:ext>
            </a:extLst>
          </p:cNvPr>
          <p:cNvSpPr>
            <a:spLocks noGrp="1"/>
          </p:cNvSpPr>
          <p:nvPr>
            <p:ph type="body" sz="quarter" idx="11"/>
          </p:nvPr>
        </p:nvSpPr>
        <p:spPr>
          <a:xfrm>
            <a:off x="451644" y="3258344"/>
            <a:ext cx="8229600" cy="357693"/>
          </a:xfrm>
        </p:spPr>
        <p:txBody>
          <a:bodyPr rtlCol="0"/>
          <a:lstStyle>
            <a:lvl1pPr>
              <a:defRPr sz="1400" b="1" i="0">
                <a:solidFill>
                  <a:srgbClr val="FFFFFF"/>
                </a:solidFill>
                <a:latin typeface="Century Gothic" panose="020B0502020202020204" pitchFamily="34" charset="0"/>
              </a:defRPr>
            </a:lvl1pPr>
            <a:lvl2pPr marL="457200" indent="0">
              <a:buNone/>
              <a:defRPr sz="1400" b="1" i="0">
                <a:solidFill>
                  <a:srgbClr val="FFFFFF"/>
                </a:solidFill>
                <a:latin typeface="Century Gothic" panose="020B0502020202020204" pitchFamily="34" charset="0"/>
              </a:defRPr>
            </a:lvl2pPr>
            <a:lvl3pPr>
              <a:defRPr sz="1400" b="1" i="0">
                <a:solidFill>
                  <a:srgbClr val="002060"/>
                </a:solidFill>
                <a:latin typeface="Century Gothic" panose="020B0502020202020204" pitchFamily="34" charset="0"/>
              </a:defRPr>
            </a:lvl3pPr>
            <a:lvl4pPr>
              <a:defRPr sz="1400" b="1" i="0">
                <a:solidFill>
                  <a:srgbClr val="002060"/>
                </a:solidFill>
                <a:latin typeface="Century Gothic" panose="020B0502020202020204" pitchFamily="34" charset="0"/>
              </a:defRPr>
            </a:lvl4pPr>
            <a:lvl5pPr>
              <a:defRPr sz="1400" b="1" i="0">
                <a:solidFill>
                  <a:srgbClr val="002060"/>
                </a:solidFill>
                <a:latin typeface="Century Gothic" panose="020B0502020202020204" pitchFamily="34" charset="0"/>
              </a:defRPr>
            </a:lvl5pPr>
          </a:lstStyle>
          <a:p>
            <a:pPr lvl="0" rtl="0"/>
            <a:r>
              <a:rPr lang="de-DE"/>
              <a:t>Edit Master text styles</a:t>
            </a:r>
          </a:p>
          <a:p>
            <a:pPr lvl="1" rtl="0"/>
            <a:endParaRPr lang="en-US" dirty="0"/>
          </a:p>
        </p:txBody>
      </p:sp>
      <p:pic>
        <p:nvPicPr>
          <p:cNvPr id="3" name="Picture 2">
            <a:extLst>
              <a:ext uri="{FF2B5EF4-FFF2-40B4-BE49-F238E27FC236}">
                <a16:creationId xmlns:a16="http://schemas.microsoft.com/office/drawing/2014/main" id="{5563EDC3-86D3-CD46-9D01-1290982E47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28937" y="382519"/>
            <a:ext cx="987196" cy="340211"/>
          </a:xfrm>
          <a:prstGeom prst="rect">
            <a:avLst/>
          </a:prstGeom>
        </p:spPr>
      </p:pic>
      <p:pic>
        <p:nvPicPr>
          <p:cNvPr id="5" name="Picture 4">
            <a:extLst>
              <a:ext uri="{FF2B5EF4-FFF2-40B4-BE49-F238E27FC236}">
                <a16:creationId xmlns:a16="http://schemas.microsoft.com/office/drawing/2014/main" id="{F65DA3F4-D5D0-C34F-8A51-61D5DC612EC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58969" y="383177"/>
            <a:ext cx="341902" cy="341902"/>
          </a:xfrm>
          <a:prstGeom prst="rect">
            <a:avLst/>
          </a:prstGeom>
        </p:spPr>
      </p:pic>
    </p:spTree>
    <p:extLst>
      <p:ext uri="{BB962C8B-B14F-4D97-AF65-F5344CB8AC3E}">
        <p14:creationId xmlns:p14="http://schemas.microsoft.com/office/powerpoint/2010/main" val="1710132312"/>
      </p:ext>
    </p:extLst>
  </p:cSld>
  <p:clrMapOvr>
    <a:masterClrMapping/>
  </p:clrMapOvr>
  <p:transition spd="med"/>
  <p:extLst>
    <p:ext uri="{DCECCB84-F9BA-43D5-87BE-67443E8EF086}">
      <p15:sldGuideLst xmlns:p15="http://schemas.microsoft.com/office/powerpoint/2012/main">
        <p15:guide id="1" pos="283">
          <p15:clr>
            <a:srgbClr val="FBAE40"/>
          </p15:clr>
        </p15:guide>
        <p15:guide id="2" pos="5194">
          <p15:clr>
            <a:srgbClr val="FBAE40"/>
          </p15:clr>
        </p15:guide>
        <p15:guide id="3" pos="5477">
          <p15:clr>
            <a:srgbClr val="FBAE40"/>
          </p15:clr>
        </p15:guide>
        <p15:guide id="4" orient="horz" pos="346">
          <p15:clr>
            <a:srgbClr val="FBAE40"/>
          </p15:clr>
        </p15:guide>
        <p15:guide id="5" orient="horz" pos="3918">
          <p15:clr>
            <a:srgbClr val="FBAE40"/>
          </p15:clr>
        </p15:guide>
        <p15:guide id="6" orient="horz" pos="4190">
          <p15:clr>
            <a:srgbClr val="FBAE40"/>
          </p15:clr>
        </p15:guide>
        <p15:guide id="7" orient="horz" pos="110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White - Standard page">
    <p:spTree>
      <p:nvGrpSpPr>
        <p:cNvPr id="1" name=""/>
        <p:cNvGrpSpPr/>
        <p:nvPr/>
      </p:nvGrpSpPr>
      <p:grpSpPr>
        <a:xfrm>
          <a:off x="0" y="0"/>
          <a:ext cx="0" cy="0"/>
          <a:chOff x="0" y="0"/>
          <a:chExt cx="0" cy="0"/>
        </a:xfrm>
      </p:grpSpPr>
      <p:sp>
        <p:nvSpPr>
          <p:cNvPr id="5" name="Shape 20">
            <a:extLst>
              <a:ext uri="{FF2B5EF4-FFF2-40B4-BE49-F238E27FC236}">
                <a16:creationId xmlns:a16="http://schemas.microsoft.com/office/drawing/2014/main" id="{897EF6BA-97CA-C145-90F4-EDCD96CC0C87}"/>
              </a:ext>
            </a:extLst>
          </p:cNvPr>
          <p:cNvSpPr/>
          <p:nvPr userDrawn="1"/>
        </p:nvSpPr>
        <p:spPr>
          <a:xfrm>
            <a:off x="449263" y="876300"/>
            <a:ext cx="8245475" cy="0"/>
          </a:xfrm>
          <a:prstGeom prst="line">
            <a:avLst/>
          </a:prstGeom>
          <a:ln w="12700">
            <a:solidFill>
              <a:srgbClr val="25233F"/>
            </a:solidFill>
            <a:miter/>
          </a:ln>
        </p:spPr>
        <p:txBody>
          <a:bodyPr lIns="22860" rIns="22860" rtlCol="0"/>
          <a:lstStyle/>
          <a:p>
            <a:pPr rtl="0"/>
            <a:endParaRPr sz="450" b="1" i="0" dirty="0">
              <a:latin typeface="Century Gothic Bold"/>
            </a:endParaRPr>
          </a:p>
        </p:txBody>
      </p:sp>
      <p:pic>
        <p:nvPicPr>
          <p:cNvPr id="6" name="Picture 5">
            <a:extLst>
              <a:ext uri="{FF2B5EF4-FFF2-40B4-BE49-F238E27FC236}">
                <a16:creationId xmlns:a16="http://schemas.microsoft.com/office/drawing/2014/main" id="{66E8FD5E-139A-4147-BF90-EAB109F623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351765" y="381233"/>
            <a:ext cx="347157" cy="347157"/>
          </a:xfrm>
          <a:prstGeom prst="rect">
            <a:avLst/>
          </a:prstGeom>
        </p:spPr>
      </p:pic>
      <p:pic>
        <p:nvPicPr>
          <p:cNvPr id="7" name="Picture 6">
            <a:extLst>
              <a:ext uri="{FF2B5EF4-FFF2-40B4-BE49-F238E27FC236}">
                <a16:creationId xmlns:a16="http://schemas.microsoft.com/office/drawing/2014/main" id="{793C49F8-7EDA-5E42-A11B-EC43ABAE54B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1099" y="380010"/>
            <a:ext cx="984370" cy="339237"/>
          </a:xfrm>
          <a:prstGeom prst="rect">
            <a:avLst/>
          </a:prstGeom>
        </p:spPr>
      </p:pic>
    </p:spTree>
    <p:extLst>
      <p:ext uri="{BB962C8B-B14F-4D97-AF65-F5344CB8AC3E}">
        <p14:creationId xmlns:p14="http://schemas.microsoft.com/office/powerpoint/2010/main" val="3721956152"/>
      </p:ext>
    </p:extLst>
  </p:cSld>
  <p:clrMapOvr>
    <a:masterClrMapping/>
  </p:clrMapOvr>
  <p:transition spd="med"/>
  <p:extLst>
    <p:ext uri="{DCECCB84-F9BA-43D5-87BE-67443E8EF086}">
      <p15:sldGuideLst xmlns:p15="http://schemas.microsoft.com/office/powerpoint/2012/main">
        <p15:guide id="1" pos="283">
          <p15:clr>
            <a:srgbClr val="FBAE40"/>
          </p15:clr>
        </p15:guide>
        <p15:guide id="2" pos="5477">
          <p15:clr>
            <a:srgbClr val="FBAE40"/>
          </p15:clr>
        </p15:guide>
        <p15:guide id="3" pos="5194">
          <p15:clr>
            <a:srgbClr val="FBAE40"/>
          </p15:clr>
        </p15:guide>
        <p15:guide id="4" orient="horz" pos="346">
          <p15:clr>
            <a:srgbClr val="FBAE40"/>
          </p15:clr>
        </p15:guide>
        <p15:guide id="5" orient="horz" pos="1106">
          <p15:clr>
            <a:srgbClr val="FBAE40"/>
          </p15:clr>
        </p15:guide>
        <p15:guide id="6" orient="horz" pos="3918">
          <p15:clr>
            <a:srgbClr val="FBAE40"/>
          </p15:clr>
        </p15:guide>
        <p15:guide id="7" orient="horz" pos="419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de-DE"/>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de-DE"/>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3106169" y="2577150"/>
            <a:ext cx="1501076"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5849886" y="2517707"/>
            <a:ext cx="1501076"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422738" y="4562714"/>
            <a:ext cx="1501076"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3095199" y="4614625"/>
            <a:ext cx="1501076"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05</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351906" y="2566794"/>
            <a:ext cx="1501076"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de-DE"/>
              <a:t>Insert - title</a:t>
            </a:r>
          </a:p>
        </p:txBody>
      </p:sp>
    </p:spTree>
    <p:extLst>
      <p:ext uri="{BB962C8B-B14F-4D97-AF65-F5344CB8AC3E}">
        <p14:creationId xmlns:p14="http://schemas.microsoft.com/office/powerpoint/2010/main" val="4791544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Todays learning, point number 1</a:t>
            </a:r>
          </a:p>
          <a:p>
            <a:pPr lvl="0" rtl="0"/>
            <a:r>
              <a:rPr lang="de-DE"/>
              <a:t>Todays learning, point number 2</a:t>
            </a:r>
          </a:p>
          <a:p>
            <a:pPr lvl="0" rtl="0"/>
            <a:r>
              <a:rPr lang="de-DE"/>
              <a:t>Todays learning, point number 3</a:t>
            </a:r>
          </a:p>
          <a:p>
            <a:pPr lvl="0" rtl="0"/>
            <a:r>
              <a:rPr lang="de-DE"/>
              <a:t>Todays learning, point number 4</a:t>
            </a:r>
          </a:p>
          <a:p>
            <a:pPr lvl="0" rtl="0"/>
            <a:r>
              <a:rPr lang="de-DE"/>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37309323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de-DE"/>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de-DE"/>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de-DE"/>
              <a:t>Insert - title</a:t>
            </a:r>
          </a:p>
        </p:txBody>
      </p:sp>
    </p:spTree>
    <p:extLst>
      <p:ext uri="{BB962C8B-B14F-4D97-AF65-F5344CB8AC3E}">
        <p14:creationId xmlns:p14="http://schemas.microsoft.com/office/powerpoint/2010/main" val="3539582803"/>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a:extLst>
              <a:ext uri="{FF2B5EF4-FFF2-40B4-BE49-F238E27FC236}">
                <a16:creationId xmlns:a16="http://schemas.microsoft.com/office/drawing/2014/main" id="{32AC3A96-9A16-2444-A037-922EE73E7E3C}"/>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1341297209"/>
      </p:ext>
    </p:extLst>
  </p:cSld>
  <p:clrMapOvr>
    <a:masterClrMapping/>
  </p:clrMapOvr>
  <p:transition spd="med"/>
  <p:extLst>
    <p:ext uri="{DCECCB84-F9BA-43D5-87BE-67443E8EF086}">
      <p15:sldGuideLst xmlns:p15="http://schemas.microsoft.com/office/powerpoint/2012/main">
        <p15:guide id="2" pos="249" userDrawn="1">
          <p15:clr>
            <a:srgbClr val="FFFFFF"/>
          </p15:clr>
        </p15:guide>
        <p15:guide id="3" pos="5511" userDrawn="1">
          <p15:clr>
            <a:srgbClr val="FFFFFF"/>
          </p15:clr>
        </p15:guide>
        <p15:guide id="7" orient="horz" pos="4201" userDrawn="1">
          <p15:clr>
            <a:srgbClr val="FFFFFF"/>
          </p15:clr>
        </p15:guide>
        <p15:guide id="10" orient="horz" pos="686" userDrawn="1">
          <p15:clr>
            <a:srgbClr val="FFFFFF"/>
          </p15:clr>
        </p15:guide>
        <p15:guide id="11" pos="2880" userDrawn="1">
          <p15:clr>
            <a:srgbClr val="FFFFFF"/>
          </p15:clr>
        </p15:guide>
        <p15:guide id="12" pos="4150" userDrawn="1">
          <p15:clr>
            <a:srgbClr val="FFFFFF"/>
          </p15:clr>
        </p15:guide>
        <p15:guide id="13" pos="1565"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23045075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de-DE"/>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2555993427"/>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58" r:id="rId12"/>
    <p:sldLayoutId id="2147483666" r:id="rId13"/>
    <p:sldLayoutId id="2147483662" r:id="rId14"/>
    <p:sldLayoutId id="2147483675" r:id="rId15"/>
    <p:sldLayoutId id="2147483676" r:id="rId16"/>
    <p:sldLayoutId id="2147483677" r:id="rId17"/>
    <p:sldLayoutId id="2147483669" r:id="rId18"/>
    <p:sldLayoutId id="2147483670" r:id="rId19"/>
    <p:sldLayoutId id="2147483671" r:id="rId20"/>
    <p:sldLayoutId id="2147483672" r:id="rId21"/>
    <p:sldLayoutId id="2147483680" r:id="rId22"/>
    <p:sldLayoutId id="2147483668" r:id="rId23"/>
    <p:sldLayoutId id="2147483674" r:id="rId24"/>
    <p:sldLayoutId id="2147483681" r:id="rId25"/>
    <p:sldLayoutId id="2147483682" r:id="rId26"/>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5.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F6908F5E-CD2E-E049-8B18-F425E33F2048}"/>
              </a:ext>
            </a:extLst>
          </p:cNvPr>
          <p:cNvSpPr/>
          <p:nvPr/>
        </p:nvSpPr>
        <p:spPr>
          <a:xfrm>
            <a:off x="2709644" y="-1952376"/>
            <a:ext cx="7964625" cy="7963200"/>
          </a:xfrm>
          <a:prstGeom prst="ellipse">
            <a:avLst/>
          </a:prstGeom>
          <a:blipFill>
            <a:blip r:embed="rId2" cstate="email">
              <a:extLst>
                <a:ext uri="{28A0092B-C50C-407E-A947-70E740481C1C}">
                  <a14:useLocalDpi xmlns:a14="http://schemas.microsoft.com/office/drawing/2010/main"/>
                </a:ext>
              </a:extLst>
            </a:blip>
            <a:stretch>
              <a:fillRect l="9" r="9"/>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
        <p:nvSpPr>
          <p:cNvPr id="2" name="Text Placeholder 1">
            <a:extLst>
              <a:ext uri="{FF2B5EF4-FFF2-40B4-BE49-F238E27FC236}">
                <a16:creationId xmlns:a16="http://schemas.microsoft.com/office/drawing/2014/main" id="{258AEF7D-3B34-394C-90CE-76676DB3D893}"/>
              </a:ext>
            </a:extLst>
          </p:cNvPr>
          <p:cNvSpPr>
            <a:spLocks noGrp="1"/>
          </p:cNvSpPr>
          <p:nvPr>
            <p:ph type="body" sz="quarter" idx="10"/>
          </p:nvPr>
        </p:nvSpPr>
        <p:spPr>
          <a:xfrm>
            <a:off x="212594" y="3719317"/>
            <a:ext cx="2373455" cy="334690"/>
          </a:xfrm>
        </p:spPr>
        <p:txBody>
          <a:bodyPr rtlCol="0"/>
          <a:lstStyle/>
          <a:p>
            <a:pPr rtl="0"/>
            <a:r>
              <a:rPr lang="de-DE" dirty="0"/>
              <a:t>Lektion 2</a:t>
            </a:r>
          </a:p>
        </p:txBody>
      </p:sp>
      <p:sp>
        <p:nvSpPr>
          <p:cNvPr id="3" name="Text Placeholder 2">
            <a:extLst>
              <a:ext uri="{FF2B5EF4-FFF2-40B4-BE49-F238E27FC236}">
                <a16:creationId xmlns:a16="http://schemas.microsoft.com/office/drawing/2014/main" id="{47F29501-87BA-F841-890F-4F5B1DC029C3}"/>
              </a:ext>
            </a:extLst>
          </p:cNvPr>
          <p:cNvSpPr>
            <a:spLocks noGrp="1"/>
          </p:cNvSpPr>
          <p:nvPr>
            <p:ph type="body" sz="quarter" idx="11"/>
          </p:nvPr>
        </p:nvSpPr>
        <p:spPr>
          <a:xfrm>
            <a:off x="212594" y="4028105"/>
            <a:ext cx="3157928" cy="2112962"/>
          </a:xfrm>
        </p:spPr>
        <p:txBody>
          <a:bodyPr rtlCol="0"/>
          <a:lstStyle/>
          <a:p>
            <a:pPr rtl="0"/>
            <a:r>
              <a:rPr lang="de-DE" sz="3200" dirty="0"/>
              <a:t>Wie trainiert ein Arktisforscher?</a:t>
            </a:r>
          </a:p>
        </p:txBody>
      </p:sp>
      <p:sp>
        <p:nvSpPr>
          <p:cNvPr id="4" name="Text Placeholder 3">
            <a:extLst>
              <a:ext uri="{FF2B5EF4-FFF2-40B4-BE49-F238E27FC236}">
                <a16:creationId xmlns:a16="http://schemas.microsoft.com/office/drawing/2014/main" id="{FA31286A-A9EA-0D46-9A23-F78169150DEF}"/>
              </a:ext>
            </a:extLst>
          </p:cNvPr>
          <p:cNvSpPr>
            <a:spLocks noGrp="1"/>
          </p:cNvSpPr>
          <p:nvPr>
            <p:ph type="body" sz="quarter" idx="12"/>
          </p:nvPr>
        </p:nvSpPr>
        <p:spPr>
          <a:xfrm>
            <a:off x="400866" y="168369"/>
            <a:ext cx="1891397" cy="292536"/>
          </a:xfrm>
          <a:solidFill>
            <a:srgbClr val="8AA3A7"/>
          </a:solidFill>
        </p:spPr>
        <p:txBody>
          <a:bodyPr rtlCol="0"/>
          <a:lstStyle/>
          <a:p>
            <a:pPr rtl="0"/>
            <a:r>
              <a:rPr lang="de-DE" dirty="0"/>
              <a:t>Vereiste Ozeane</a:t>
            </a:r>
          </a:p>
        </p:txBody>
      </p:sp>
      <p:sp>
        <p:nvSpPr>
          <p:cNvPr id="5" name="Text Placeholder 4">
            <a:extLst>
              <a:ext uri="{FF2B5EF4-FFF2-40B4-BE49-F238E27FC236}">
                <a16:creationId xmlns:a16="http://schemas.microsoft.com/office/drawing/2014/main" id="{F30D27A6-B684-974E-BCF1-9FAB803EB094}"/>
              </a:ext>
            </a:extLst>
          </p:cNvPr>
          <p:cNvSpPr>
            <a:spLocks noGrp="1"/>
          </p:cNvSpPr>
          <p:nvPr>
            <p:ph type="body" sz="quarter" idx="13"/>
          </p:nvPr>
        </p:nvSpPr>
        <p:spPr>
          <a:xfrm>
            <a:off x="400866" y="542136"/>
            <a:ext cx="2182845" cy="196362"/>
          </a:xfrm>
          <a:solidFill>
            <a:srgbClr val="8AA3A7"/>
          </a:solidFill>
        </p:spPr>
        <p:txBody>
          <a:bodyPr rtlCol="0"/>
          <a:lstStyle/>
          <a:p>
            <a:pPr rtl="0"/>
            <a:r>
              <a:rPr lang="de-DE" dirty="0"/>
              <a:t>Fächerübergreifender Lehrplan | 7-11</a:t>
            </a:r>
          </a:p>
        </p:txBody>
      </p:sp>
      <p:pic>
        <p:nvPicPr>
          <p:cNvPr id="9" name="Picture 8" descr="A picture containing drawing&#10;&#10;Description automatically generated">
            <a:extLst>
              <a:ext uri="{FF2B5EF4-FFF2-40B4-BE49-F238E27FC236}">
                <a16:creationId xmlns:a16="http://schemas.microsoft.com/office/drawing/2014/main" id="{C9E67AFD-1D19-AE44-917B-003422E7A5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a:extLst>
              <a:ext uri="{FF2B5EF4-FFF2-40B4-BE49-F238E27FC236}">
                <a16:creationId xmlns:a16="http://schemas.microsoft.com/office/drawing/2014/main" id="{4D1F987C-1EF5-7045-AF4F-96DAD61578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2321" y="6225338"/>
            <a:ext cx="1337449" cy="460916"/>
          </a:xfrm>
          <a:prstGeom prst="rect">
            <a:avLst/>
          </a:prstGeom>
        </p:spPr>
      </p:pic>
      <p:sp>
        <p:nvSpPr>
          <p:cNvPr id="11" name="Shape 20">
            <a:extLst>
              <a:ext uri="{FF2B5EF4-FFF2-40B4-BE49-F238E27FC236}">
                <a16:creationId xmlns:a16="http://schemas.microsoft.com/office/drawing/2014/main" id="{3F2F293B-09D8-9B4E-B693-AA0447B337E1}"/>
              </a:ext>
            </a:extLst>
          </p:cNvPr>
          <p:cNvSpPr/>
          <p:nvPr/>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2" name="Picture 11">
            <a:extLst>
              <a:ext uri="{FF2B5EF4-FFF2-40B4-BE49-F238E27FC236}">
                <a16:creationId xmlns:a16="http://schemas.microsoft.com/office/drawing/2014/main" id="{365F01E8-9BF2-8447-8FD1-056A2EF42C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extLst>
      <p:ext uri="{BB962C8B-B14F-4D97-AF65-F5344CB8AC3E}">
        <p14:creationId xmlns:p14="http://schemas.microsoft.com/office/powerpoint/2010/main" val="35586983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t>Lektion 2: Wie trainiert ein Arktisforscher?</a:t>
            </a:r>
          </a:p>
        </p:txBody>
      </p:sp>
      <p:sp>
        <p:nvSpPr>
          <p:cNvPr id="6" name="Title 1">
            <a:extLst>
              <a:ext uri="{FF2B5EF4-FFF2-40B4-BE49-F238E27FC236}">
                <a16:creationId xmlns:a16="http://schemas.microsoft.com/office/drawing/2014/main" id="{4DB78E95-5835-D747-BFE4-2FB66C27F2B0}"/>
              </a:ext>
            </a:extLst>
          </p:cNvPr>
          <p:cNvSpPr txBox="1">
            <a:spLocks/>
          </p:cNvSpPr>
          <p:nvPr/>
        </p:nvSpPr>
        <p:spPr>
          <a:xfrm>
            <a:off x="451344" y="994152"/>
            <a:ext cx="8767083" cy="124197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FFFFF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dirty="0"/>
              <a:t>Körperliches Training: Diskussionsfragen</a:t>
            </a:r>
          </a:p>
        </p:txBody>
      </p:sp>
      <p:sp>
        <p:nvSpPr>
          <p:cNvPr id="10" name="Rectangle 9">
            <a:extLst>
              <a:ext uri="{FF2B5EF4-FFF2-40B4-BE49-F238E27FC236}">
                <a16:creationId xmlns:a16="http://schemas.microsoft.com/office/drawing/2014/main" id="{62BD86EE-3B68-8847-B9AE-3EA301FCF8CB}"/>
              </a:ext>
            </a:extLst>
          </p:cNvPr>
          <p:cNvSpPr/>
          <p:nvPr/>
        </p:nvSpPr>
        <p:spPr>
          <a:xfrm>
            <a:off x="5226269" y="2222500"/>
            <a:ext cx="3468469" cy="2436564"/>
          </a:xfrm>
          <a:prstGeom prst="rect">
            <a:avLst/>
          </a:prstGeom>
        </p:spPr>
        <p:txBody>
          <a:bodyPr wrap="square" rtlCol="0">
            <a:spAutoFit/>
          </a:bodyPr>
          <a:lstStyle/>
          <a:p>
            <a:pPr marL="342900" indent="-342900" rtl="0">
              <a:spcAft>
                <a:spcPts val="500"/>
              </a:spcAft>
              <a:buFont typeface="Sassoon San Slope" panose="02000506030000090004" pitchFamily="2" charset="0"/>
              <a:buChar char="-"/>
            </a:pPr>
            <a:r>
              <a:rPr lang="de-DE" sz="1800" b="1">
                <a:solidFill>
                  <a:srgbClr val="FFFFFF"/>
                </a:solidFill>
                <a:latin typeface="Century Gothic Bold"/>
              </a:rPr>
              <a:t>Wie schwierig fandest du das Reifenziehen?</a:t>
            </a:r>
          </a:p>
          <a:p>
            <a:pPr marL="342900" indent="-342900" rtl="0">
              <a:spcAft>
                <a:spcPts val="500"/>
              </a:spcAft>
              <a:buFont typeface="Sassoon San Slope" panose="02000506030000090004" pitchFamily="2" charset="0"/>
              <a:buChar char="-"/>
            </a:pPr>
            <a:r>
              <a:rPr lang="de-DE" sz="1800" b="1">
                <a:solidFill>
                  <a:srgbClr val="FFFFFF"/>
                </a:solidFill>
                <a:latin typeface="Century Gothic Bold"/>
              </a:rPr>
              <a:t>Warum ziehen Forscher Reifen, um sich auf die Arktis vorzubereiten?</a:t>
            </a:r>
          </a:p>
          <a:p>
            <a:pPr marL="342900" indent="-342900" rtl="0">
              <a:spcAft>
                <a:spcPts val="500"/>
              </a:spcAft>
              <a:buFont typeface="Sassoon San Slope" panose="02000506030000090004" pitchFamily="2" charset="0"/>
              <a:buChar char="-"/>
            </a:pPr>
            <a:r>
              <a:rPr lang="de-DE" sz="1800" b="1">
                <a:solidFill>
                  <a:srgbClr val="FFFFFF"/>
                </a:solidFill>
                <a:latin typeface="Century Gothic Bold"/>
              </a:rPr>
              <a:t>Wie würdest du es finden, bis zu 12 Stunden am Tag 120 kg zu ziehen? </a:t>
            </a:r>
          </a:p>
        </p:txBody>
      </p:sp>
      <p:pic>
        <p:nvPicPr>
          <p:cNvPr id="11" name="Picture 10">
            <a:extLst>
              <a:ext uri="{FF2B5EF4-FFF2-40B4-BE49-F238E27FC236}">
                <a16:creationId xmlns:a16="http://schemas.microsoft.com/office/drawing/2014/main" id="{6B94511B-271F-5541-865B-7F99ADBDBFE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451345" y="2222500"/>
            <a:ext cx="4577855" cy="3051904"/>
          </a:xfrm>
          <a:prstGeom prst="roundRect">
            <a:avLst>
              <a:gd name="adj" fmla="val 2602"/>
            </a:avLst>
          </a:prstGeom>
          <a:solidFill>
            <a:srgbClr val="FFFFFF">
              <a:shade val="85000"/>
            </a:srgbClr>
          </a:solidFill>
          <a:ln>
            <a:noFill/>
          </a:ln>
          <a:effectLst/>
        </p:spPr>
      </p:pic>
    </p:spTree>
    <p:extLst>
      <p:ext uri="{BB962C8B-B14F-4D97-AF65-F5344CB8AC3E}">
        <p14:creationId xmlns:p14="http://schemas.microsoft.com/office/powerpoint/2010/main" val="131399819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sp>
        <p:nvSpPr>
          <p:cNvPr id="8" name="Rectangle 7">
            <a:extLst>
              <a:ext uri="{FF2B5EF4-FFF2-40B4-BE49-F238E27FC236}">
                <a16:creationId xmlns:a16="http://schemas.microsoft.com/office/drawing/2014/main" id="{13CB54A1-69F7-B344-9ED8-B651B2CD1C05}"/>
              </a:ext>
            </a:extLst>
          </p:cNvPr>
          <p:cNvSpPr/>
          <p:nvPr/>
        </p:nvSpPr>
        <p:spPr>
          <a:xfrm>
            <a:off x="449263" y="2232439"/>
            <a:ext cx="3667036" cy="2777683"/>
          </a:xfrm>
          <a:prstGeom prst="rect">
            <a:avLst/>
          </a:prstGeom>
        </p:spPr>
        <p:txBody>
          <a:bodyPr wrap="square" rtlCol="0">
            <a:spAutoFit/>
          </a:bodyPr>
          <a:lstStyle/>
          <a:p>
            <a:pPr marL="342900" indent="-342900" rtl="0">
              <a:spcAft>
                <a:spcPts val="500"/>
              </a:spcAft>
              <a:buFont typeface="Sassoon San Slope" panose="02000506030000090004" pitchFamily="2" charset="0"/>
              <a:buChar char="-"/>
            </a:pPr>
            <a:r>
              <a:rPr lang="de-DE" sz="1800" b="1" dirty="0">
                <a:solidFill>
                  <a:srgbClr val="25243D"/>
                </a:solidFill>
                <a:latin typeface="Century Gothic Bold"/>
              </a:rPr>
              <a:t>Wie schwierig fandst du die Aktivität?</a:t>
            </a:r>
          </a:p>
          <a:p>
            <a:pPr marL="342900" indent="-342900" rtl="0">
              <a:spcAft>
                <a:spcPts val="500"/>
              </a:spcAft>
              <a:buFont typeface="Sassoon San Slope" panose="02000506030000090004" pitchFamily="2" charset="0"/>
              <a:buChar char="-"/>
            </a:pPr>
            <a:r>
              <a:rPr lang="de-DE" sz="1800" b="1" dirty="0">
                <a:solidFill>
                  <a:srgbClr val="25243D"/>
                </a:solidFill>
                <a:latin typeface="Century Gothic Bold"/>
              </a:rPr>
              <a:t>Welche Gefühle hast du dabei erlebt?</a:t>
            </a:r>
          </a:p>
          <a:p>
            <a:pPr marL="342900" indent="-342900" rtl="0">
              <a:spcAft>
                <a:spcPts val="500"/>
              </a:spcAft>
              <a:buFont typeface="Sassoon San Slope" panose="02000506030000090004" pitchFamily="2" charset="0"/>
              <a:buChar char="-"/>
            </a:pPr>
            <a:r>
              <a:rPr lang="de-DE" sz="1800" b="1" dirty="0">
                <a:solidFill>
                  <a:srgbClr val="25243D"/>
                </a:solidFill>
                <a:latin typeface="Century Gothic Bold"/>
              </a:rPr>
              <a:t>Warum kann mentale Vorbereitung hilfreich sein?</a:t>
            </a:r>
          </a:p>
          <a:p>
            <a:pPr marL="342900" indent="-342900" rtl="0">
              <a:spcAft>
                <a:spcPts val="500"/>
              </a:spcAft>
              <a:buFont typeface="Sassoon San Slope" panose="02000506030000090004" pitchFamily="2" charset="0"/>
              <a:buChar char="-"/>
            </a:pPr>
            <a:r>
              <a:rPr lang="de-DE" sz="1800" b="1" dirty="0">
                <a:solidFill>
                  <a:srgbClr val="25243D"/>
                </a:solidFill>
                <a:latin typeface="Century Gothic Bold"/>
              </a:rPr>
              <a:t>Wie könnte es sein, zwei Monate lang bei -35 °C übernachten zu müssen? </a:t>
            </a:r>
          </a:p>
        </p:txBody>
      </p:sp>
      <p:pic>
        <p:nvPicPr>
          <p:cNvPr id="9" name="Picture 2" descr="C:\Users\Jamie\Dropbox\OCEANS\[DE] OCEANS\FROZEN OCEANS\RESOURCES\CMP\full-images\de-oceans-extra2011-241.jpg">
            <a:extLst>
              <a:ext uri="{FF2B5EF4-FFF2-40B4-BE49-F238E27FC236}">
                <a16:creationId xmlns:a16="http://schemas.microsoft.com/office/drawing/2014/main" id="{9ADF9701-01C3-1346-9C92-E6931DBBC49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116299" y="2217196"/>
            <a:ext cx="4579938" cy="3057208"/>
          </a:xfrm>
          <a:prstGeom prst="roundRect">
            <a:avLst>
              <a:gd name="adj" fmla="val 3392"/>
            </a:avLst>
          </a:prstGeom>
          <a:solidFill>
            <a:srgbClr val="FFFFFF">
              <a:shade val="85000"/>
            </a:srgbClr>
          </a:solidFill>
          <a:ln>
            <a:noFill/>
          </a:ln>
          <a:effectLst/>
        </p:spPr>
      </p:pic>
      <p:sp>
        <p:nvSpPr>
          <p:cNvPr id="10" name="Title 1">
            <a:extLst>
              <a:ext uri="{FF2B5EF4-FFF2-40B4-BE49-F238E27FC236}">
                <a16:creationId xmlns:a16="http://schemas.microsoft.com/office/drawing/2014/main" id="{89093994-F0DE-3342-AD13-00A06690532A}"/>
              </a:ext>
            </a:extLst>
          </p:cNvPr>
          <p:cNvSpPr txBox="1">
            <a:spLocks/>
          </p:cNvSpPr>
          <p:nvPr/>
        </p:nvSpPr>
        <p:spPr>
          <a:xfrm>
            <a:off x="451345" y="994152"/>
            <a:ext cx="8229600" cy="124197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FFFFF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solidFill>
                  <a:schemeClr val="bg2"/>
                </a:solidFill>
              </a:rPr>
              <a:t>Mentales Training: Diskussionsfragen</a:t>
            </a:r>
          </a:p>
        </p:txBody>
      </p:sp>
    </p:spTree>
    <p:extLst>
      <p:ext uri="{BB962C8B-B14F-4D97-AF65-F5344CB8AC3E}">
        <p14:creationId xmlns:p14="http://schemas.microsoft.com/office/powerpoint/2010/main" val="215430618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sp>
        <p:nvSpPr>
          <p:cNvPr id="7" name="Rectangle 6">
            <a:extLst>
              <a:ext uri="{FF2B5EF4-FFF2-40B4-BE49-F238E27FC236}">
                <a16:creationId xmlns:a16="http://schemas.microsoft.com/office/drawing/2014/main" id="{9C950570-82CA-7E4B-A314-523BBEA69FB4}"/>
              </a:ext>
            </a:extLst>
          </p:cNvPr>
          <p:cNvSpPr/>
          <p:nvPr/>
        </p:nvSpPr>
        <p:spPr>
          <a:xfrm>
            <a:off x="459202" y="2232439"/>
            <a:ext cx="8625431" cy="1392689"/>
          </a:xfrm>
          <a:prstGeom prst="rect">
            <a:avLst/>
          </a:prstGeom>
        </p:spPr>
        <p:txBody>
          <a:bodyPr wrap="square" rtlCol="0">
            <a:spAutoFit/>
          </a:bodyPr>
          <a:lstStyle/>
          <a:p>
            <a:pPr marL="342900" indent="-342900" rtl="0">
              <a:spcAft>
                <a:spcPts val="500"/>
              </a:spcAft>
              <a:buFont typeface="Calibri" pitchFamily="34" charset="0"/>
              <a:buChar char="-"/>
            </a:pPr>
            <a:r>
              <a:rPr lang="de-DE" sz="1800" b="1">
                <a:solidFill>
                  <a:srgbClr val="25243D"/>
                </a:solidFill>
                <a:latin typeface="Century Gothic Bold"/>
              </a:rPr>
              <a:t>Welche Risiken gibt es bei jeder der Aktivitäten?</a:t>
            </a:r>
          </a:p>
          <a:p>
            <a:pPr marL="342900" indent="-342900" rtl="0">
              <a:spcAft>
                <a:spcPts val="500"/>
              </a:spcAft>
              <a:buFont typeface="Calibri" pitchFamily="34" charset="0"/>
              <a:buChar char="-"/>
            </a:pPr>
            <a:r>
              <a:rPr lang="de-DE" sz="1800" b="1">
                <a:solidFill>
                  <a:srgbClr val="25243D"/>
                </a:solidFill>
                <a:latin typeface="Century Gothic Bold"/>
              </a:rPr>
              <a:t>Wie hilft Training, die Risiken zu verringern?</a:t>
            </a:r>
          </a:p>
          <a:p>
            <a:pPr marL="342900" indent="-342900" rtl="0">
              <a:spcAft>
                <a:spcPts val="500"/>
              </a:spcAft>
              <a:buFont typeface="Calibri" pitchFamily="34" charset="0"/>
              <a:buChar char="-"/>
            </a:pPr>
            <a:r>
              <a:rPr lang="de-DE" sz="1800" b="1">
                <a:solidFill>
                  <a:srgbClr val="25243D"/>
                </a:solidFill>
                <a:latin typeface="Century Gothic Bold"/>
              </a:rPr>
              <a:t>Wie trägt Training zum Erfolg bei?</a:t>
            </a:r>
          </a:p>
          <a:p>
            <a:pPr marL="342900" indent="-342900" rtl="0">
              <a:spcAft>
                <a:spcPts val="500"/>
              </a:spcAft>
              <a:buFont typeface="Calibri" pitchFamily="34" charset="0"/>
              <a:buChar char="-"/>
            </a:pPr>
            <a:r>
              <a:rPr lang="de-DE" sz="1800" b="1">
                <a:solidFill>
                  <a:srgbClr val="25243D"/>
                </a:solidFill>
                <a:latin typeface="Century Gothic Bold"/>
              </a:rPr>
              <a:t>Was würde passieren, wenn in der Arktis etwas schief geht?</a:t>
            </a:r>
          </a:p>
        </p:txBody>
      </p:sp>
      <p:pic>
        <p:nvPicPr>
          <p:cNvPr id="11" name="Picture 10">
            <a:extLst>
              <a:ext uri="{FF2B5EF4-FFF2-40B4-BE49-F238E27FC236}">
                <a16:creationId xmlns:a16="http://schemas.microsoft.com/office/drawing/2014/main" id="{90D37B3B-9B80-0945-9618-78021A63921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9262" y="4018400"/>
            <a:ext cx="8245476" cy="2627670"/>
          </a:xfrm>
          <a:prstGeom prst="rect">
            <a:avLst/>
          </a:prstGeom>
        </p:spPr>
      </p:pic>
      <p:sp>
        <p:nvSpPr>
          <p:cNvPr id="12" name="Title 1">
            <a:extLst>
              <a:ext uri="{FF2B5EF4-FFF2-40B4-BE49-F238E27FC236}">
                <a16:creationId xmlns:a16="http://schemas.microsoft.com/office/drawing/2014/main" id="{CAEE5698-C00F-A741-8AB4-8DF4A16F6FED}"/>
              </a:ext>
            </a:extLst>
          </p:cNvPr>
          <p:cNvSpPr txBox="1">
            <a:spLocks/>
          </p:cNvSpPr>
          <p:nvPr/>
        </p:nvSpPr>
        <p:spPr>
          <a:xfrm>
            <a:off x="451345" y="994152"/>
            <a:ext cx="8229600" cy="124197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FFFFF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solidFill>
                  <a:schemeClr val="bg2"/>
                </a:solidFill>
              </a:rPr>
              <a:t>Lernpunkt</a:t>
            </a:r>
          </a:p>
        </p:txBody>
      </p:sp>
    </p:spTree>
    <p:extLst>
      <p:ext uri="{BB962C8B-B14F-4D97-AF65-F5344CB8AC3E}">
        <p14:creationId xmlns:p14="http://schemas.microsoft.com/office/powerpoint/2010/main" val="273135788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sp>
        <p:nvSpPr>
          <p:cNvPr id="14" name="Title 1">
            <a:extLst>
              <a:ext uri="{FF2B5EF4-FFF2-40B4-BE49-F238E27FC236}">
                <a16:creationId xmlns:a16="http://schemas.microsoft.com/office/drawing/2014/main" id="{BC3F0B70-38BF-D94E-97FF-94A9F92A45C4}"/>
              </a:ext>
            </a:extLst>
          </p:cNvPr>
          <p:cNvSpPr txBox="1">
            <a:spLocks/>
          </p:cNvSpPr>
          <p:nvPr/>
        </p:nvSpPr>
        <p:spPr>
          <a:xfrm>
            <a:off x="398432" y="998908"/>
            <a:ext cx="8229600" cy="1242219"/>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Lernpunkt </a:t>
            </a:r>
            <a:endParaRPr lang="en-GB" sz="3400" dirty="0">
              <a:solidFill>
                <a:srgbClr val="25243D"/>
              </a:solidFill>
            </a:endParaRPr>
          </a:p>
        </p:txBody>
      </p:sp>
      <p:graphicFrame>
        <p:nvGraphicFramePr>
          <p:cNvPr id="11" name="Group 236">
            <a:extLst>
              <a:ext uri="{FF2B5EF4-FFF2-40B4-BE49-F238E27FC236}">
                <a16:creationId xmlns:a16="http://schemas.microsoft.com/office/drawing/2014/main" id="{95085229-D6E7-5241-A719-04AF5244E9CD}"/>
              </a:ext>
            </a:extLst>
          </p:cNvPr>
          <p:cNvGraphicFramePr>
            <a:graphicFrameLocks noGrp="1"/>
          </p:cNvGraphicFramePr>
          <p:nvPr>
            <p:extLst>
              <p:ext uri="{D42A27DB-BD31-4B8C-83A1-F6EECF244321}">
                <p14:modId xmlns:p14="http://schemas.microsoft.com/office/powerpoint/2010/main" val="954687683"/>
              </p:ext>
            </p:extLst>
          </p:nvPr>
        </p:nvGraphicFramePr>
        <p:xfrm>
          <a:off x="2012174" y="2548664"/>
          <a:ext cx="7216776" cy="5204203"/>
        </p:xfrm>
        <a:graphic>
          <a:graphicData uri="http://schemas.openxmlformats.org/drawingml/2006/table">
            <a:tbl>
              <a:tblPr/>
              <a:tblGrid>
                <a:gridCol w="7216776">
                  <a:extLst>
                    <a:ext uri="{9D8B030D-6E8A-4147-A177-3AD203B41FA5}">
                      <a16:colId xmlns:a16="http://schemas.microsoft.com/office/drawing/2014/main" val="20000"/>
                    </a:ext>
                  </a:extLst>
                </a:gridCol>
              </a:tblGrid>
              <a:tr h="2651760">
                <a:tc>
                  <a:txBody>
                    <a:bodyPr/>
                    <a:lstStyle/>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r>
                        <a:rPr lang="de-DE" sz="1700" b="1" i="0" u="none" strike="noStrike" kern="0" cap="none" spc="0" normalizeH="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t>Welche drei Dinge benötigen alle Menschen zum Überleben?</a:t>
                      </a:r>
                      <a:br>
                        <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b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r>
                        <a:rPr lang="de-DE" sz="1700" b="1" i="0" u="none" strike="noStrike" kern="0" cap="none" spc="0" normalizeH="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t>Wie ist es in der Arktis?</a:t>
                      </a:r>
                      <a:br>
                        <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b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r>
                        <a:rPr lang="de-DE" sz="1700" b="1" i="0" u="none" strike="noStrike" kern="0" cap="none" spc="0" normalizeH="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t>Warum ist es schwierig, in der Arktis zu überleben?</a:t>
                      </a:r>
                    </a:p>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r>
                        <a:rPr lang="de-DE" sz="1700" b="1" i="0" u="none" strike="noStrike" kern="0" cap="none" spc="0" normalizeH="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t>Warum ist es wichtig, für die Arktis körperlich zu trainieren?</a:t>
                      </a:r>
                      <a:br>
                        <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b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r>
                        <a:rPr lang="de-DE" sz="1700" b="1" i="0" u="none" strike="noStrike" kern="0" cap="none" spc="0" normalizeH="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rPr>
                        <a:t>Warum ist es wichtig, für die Arktis mental zu trainieren?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9111">
                <a:tc>
                  <a:txBody>
                    <a:bodyPr/>
                    <a:lstStyle/>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7585">
                <a:tc>
                  <a:txBody>
                    <a:bodyPr/>
                    <a:lstStyle/>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7755">
                <a:tc>
                  <a:txBody>
                    <a:bodyPr/>
                    <a:lstStyle/>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62712">
                <a:tc>
                  <a:txBody>
                    <a:bodyPr/>
                    <a:lstStyle/>
                    <a:p>
                      <a:pPr marL="457200" marR="0" lvl="0" indent="-457200" algn="l" defTabSz="457200" rtl="0" eaLnBrk="1" fontAlgn="auto" latinLnBrk="0" hangingPunct="1">
                        <a:lnSpc>
                          <a:spcPct val="100000"/>
                        </a:lnSpc>
                        <a:spcBef>
                          <a:spcPts val="1800"/>
                        </a:spcBef>
                        <a:spcAft>
                          <a:spcPts val="0"/>
                        </a:spcAft>
                        <a:buClrTx/>
                        <a:buSzTx/>
                        <a:buFont typeface="+mj-lt"/>
                        <a:buAutoNum type="arabicPeriod"/>
                        <a:tabLst/>
                        <a:defRPr/>
                      </a:pPr>
                      <a:endParaRPr kumimoji="0" lang="en-GB" sz="1700" b="1" i="0" u="none" strike="noStrike" kern="0" cap="none" spc="0" normalizeH="0" baseline="0" noProof="0" dirty="0">
                        <a:ln>
                          <a:noFill/>
                        </a:ln>
                        <a:solidFill>
                          <a:srgbClr val="25243D"/>
                        </a:solidFill>
                        <a:effectLst/>
                        <a:uLnTx/>
                        <a:uFillTx/>
                        <a:latin typeface="Century Gothic Bold"/>
                        <a:ea typeface="Calibri" panose="020F0502020204030204" pitchFamily="34" charset="0"/>
                        <a:cs typeface="Times New Roman" panose="02020603050405020304" pitchFamily="18" charset="0"/>
                        <a:sym typeface="Calibri"/>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2" name="Rounded Rectangle 11">
            <a:extLst>
              <a:ext uri="{FF2B5EF4-FFF2-40B4-BE49-F238E27FC236}">
                <a16:creationId xmlns:a16="http://schemas.microsoft.com/office/drawing/2014/main" id="{7E4D747B-E77F-3141-B32E-382F4D57BD9D}"/>
              </a:ext>
            </a:extLst>
          </p:cNvPr>
          <p:cNvSpPr/>
          <p:nvPr/>
        </p:nvSpPr>
        <p:spPr>
          <a:xfrm>
            <a:off x="449263" y="2668096"/>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13" name="Rounded Rectangle 12">
            <a:extLst>
              <a:ext uri="{FF2B5EF4-FFF2-40B4-BE49-F238E27FC236}">
                <a16:creationId xmlns:a16="http://schemas.microsoft.com/office/drawing/2014/main" id="{6599B780-9019-EC4D-ACBF-FD43DCE662E4}"/>
              </a:ext>
            </a:extLst>
          </p:cNvPr>
          <p:cNvSpPr/>
          <p:nvPr/>
        </p:nvSpPr>
        <p:spPr>
          <a:xfrm>
            <a:off x="449263" y="3290747"/>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15" name="Rounded Rectangle 14">
            <a:extLst>
              <a:ext uri="{FF2B5EF4-FFF2-40B4-BE49-F238E27FC236}">
                <a16:creationId xmlns:a16="http://schemas.microsoft.com/office/drawing/2014/main" id="{8B95D9CB-EDC0-7B43-9143-92CD81464690}"/>
              </a:ext>
            </a:extLst>
          </p:cNvPr>
          <p:cNvSpPr/>
          <p:nvPr/>
        </p:nvSpPr>
        <p:spPr>
          <a:xfrm>
            <a:off x="449263" y="4026658"/>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16" name="Rounded Rectangle 15">
            <a:extLst>
              <a:ext uri="{FF2B5EF4-FFF2-40B4-BE49-F238E27FC236}">
                <a16:creationId xmlns:a16="http://schemas.microsoft.com/office/drawing/2014/main" id="{79645EFA-C886-5F47-AB92-DFBCFD36490C}"/>
              </a:ext>
            </a:extLst>
          </p:cNvPr>
          <p:cNvSpPr/>
          <p:nvPr/>
        </p:nvSpPr>
        <p:spPr>
          <a:xfrm>
            <a:off x="449263" y="5043104"/>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chemeClr val="bg1"/>
                </a:solidFill>
                <a:latin typeface="Century Gothic Bold"/>
              </a:rPr>
              <a:t>Experte</a:t>
            </a:r>
          </a:p>
        </p:txBody>
      </p:sp>
    </p:spTree>
    <p:extLst>
      <p:ext uri="{BB962C8B-B14F-4D97-AF65-F5344CB8AC3E}">
        <p14:creationId xmlns:p14="http://schemas.microsoft.com/office/powerpoint/2010/main" val="429326747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t>Lektion 2: Wie trainiert ein Arktisforscher?</a:t>
            </a:r>
          </a:p>
        </p:txBody>
      </p:sp>
      <p:graphicFrame>
        <p:nvGraphicFramePr>
          <p:cNvPr id="9" name="Group 236">
            <a:extLst>
              <a:ext uri="{FF2B5EF4-FFF2-40B4-BE49-F238E27FC236}">
                <a16:creationId xmlns:a16="http://schemas.microsoft.com/office/drawing/2014/main" id="{3CEB1C35-5790-904B-A2D1-C4599DCCB45D}"/>
              </a:ext>
            </a:extLst>
          </p:cNvPr>
          <p:cNvGraphicFramePr>
            <a:graphicFrameLocks noGrp="1"/>
          </p:cNvGraphicFramePr>
          <p:nvPr>
            <p:extLst>
              <p:ext uri="{D42A27DB-BD31-4B8C-83A1-F6EECF244321}">
                <p14:modId xmlns:p14="http://schemas.microsoft.com/office/powerpoint/2010/main" val="3253977270"/>
              </p:ext>
            </p:extLst>
          </p:nvPr>
        </p:nvGraphicFramePr>
        <p:xfrm>
          <a:off x="371833" y="1997765"/>
          <a:ext cx="8322905" cy="4045027"/>
        </p:xfrm>
        <a:graphic>
          <a:graphicData uri="http://schemas.openxmlformats.org/drawingml/2006/table">
            <a:tbl>
              <a:tblPr/>
              <a:tblGrid>
                <a:gridCol w="8322905">
                  <a:extLst>
                    <a:ext uri="{9D8B030D-6E8A-4147-A177-3AD203B41FA5}">
                      <a16:colId xmlns:a16="http://schemas.microsoft.com/office/drawing/2014/main" val="20000"/>
                    </a:ext>
                  </a:extLst>
                </a:gridCol>
              </a:tblGrid>
              <a:tr h="341372">
                <a:tc>
                  <a:txBody>
                    <a:bodyPr/>
                    <a:lstStyle/>
                    <a:p>
                      <a:pPr marL="457200" indent="-457200" algn="l" rtl="0">
                        <a:spcBef>
                          <a:spcPts val="1800"/>
                        </a:spcBef>
                        <a:spcAft>
                          <a:spcPts val="0"/>
                        </a:spcAft>
                        <a:buFont typeface="+mj-lt"/>
                        <a:buAutoNum type="arabicPeriod"/>
                      </a:pPr>
                      <a:r>
                        <a:rPr lang="de-DE" sz="1800" b="1" i="0">
                          <a:solidFill>
                            <a:srgbClr val="FEFCFF"/>
                          </a:solidFill>
                          <a:effectLst/>
                          <a:latin typeface="Century Gothic Bold"/>
                          <a:ea typeface="Calibri" panose="020F0502020204030204" pitchFamily="34" charset="0"/>
                          <a:cs typeface="Times New Roman" panose="02020603050405020304" pitchFamily="18" charset="0"/>
                        </a:rPr>
                        <a:t>Welche drei Dinge benötigen alle Menschen zum Überleben?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96100">
                <a:tc>
                  <a:txBody>
                    <a:bodyPr/>
                    <a:lstStyle/>
                    <a:p>
                      <a:pPr marL="450850" indent="0" algn="l" rtl="0">
                        <a:spcBef>
                          <a:spcPts val="1800"/>
                        </a:spcBef>
                        <a:spcAft>
                          <a:spcPts val="0"/>
                        </a:spcAft>
                        <a:buFont typeface="+mj-lt"/>
                        <a:buNone/>
                      </a:pPr>
                      <a:r>
                        <a:rPr lang="de-DE" sz="1800" b="1" i="0">
                          <a:solidFill>
                            <a:srgbClr val="6BD1D5"/>
                          </a:solidFill>
                          <a:effectLst/>
                          <a:latin typeface="Century Gothic Bold"/>
                          <a:ea typeface="Calibri" panose="020F0502020204030204" pitchFamily="34" charset="0"/>
                          <a:cs typeface="Times New Roman" panose="02020603050405020304" pitchFamily="18" charset="0"/>
                        </a:rPr>
                        <a:t>Nahrung, Wasser, Sauerstoff (Luft).</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670">
                <a:tc>
                  <a:txBody>
                    <a:bodyPr/>
                    <a:lstStyle/>
                    <a:p>
                      <a:pPr marL="457200" marR="0" indent="-457200" algn="l" defTabSz="914400" rtl="0" eaLnBrk="1" fontAlgn="auto" latinLnBrk="0" hangingPunct="1">
                        <a:lnSpc>
                          <a:spcPct val="100000"/>
                        </a:lnSpc>
                        <a:spcBef>
                          <a:spcPts val="1800"/>
                        </a:spcBef>
                        <a:spcAft>
                          <a:spcPts val="0"/>
                        </a:spcAft>
                        <a:buClrTx/>
                        <a:buSzTx/>
                        <a:buFont typeface="+mj-lt"/>
                        <a:buAutoNum type="arabicPeriod" startAt="2"/>
                        <a:tabLst/>
                        <a:defRPr/>
                      </a:pPr>
                      <a:r>
                        <a:rPr lang="de-DE" sz="1800" b="1" i="0">
                          <a:solidFill>
                            <a:srgbClr val="FEFCFF"/>
                          </a:solidFill>
                          <a:effectLst/>
                          <a:latin typeface="Century Gothic Bold"/>
                          <a:ea typeface="Calibri" panose="020F0502020204030204" pitchFamily="34" charset="0"/>
                          <a:cs typeface="Times New Roman" panose="02020603050405020304" pitchFamily="18" charset="0"/>
                        </a:rPr>
                        <a:t>Wie ist es in der Arktis?</a:t>
                      </a:r>
                      <a:endParaRPr lang="en-GB" sz="1800" b="1" i="0" dirty="0">
                        <a:solidFill>
                          <a:srgbClr val="FEFC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96100">
                <a:tc>
                  <a:txBody>
                    <a:bodyPr/>
                    <a:lstStyle/>
                    <a:p>
                      <a:pPr marL="450850" indent="0" algn="l" rtl="0">
                        <a:spcBef>
                          <a:spcPts val="1800"/>
                        </a:spcBef>
                        <a:spcAft>
                          <a:spcPts val="0"/>
                        </a:spcAft>
                        <a:buFont typeface="+mj-lt"/>
                        <a:buNone/>
                      </a:pPr>
                      <a:r>
                        <a:rPr lang="de-DE" sz="1800" b="1" i="0">
                          <a:solidFill>
                            <a:srgbClr val="6BD1D5"/>
                          </a:solidFill>
                          <a:effectLst/>
                          <a:latin typeface="Century Gothic Bold"/>
                          <a:ea typeface="Calibri" panose="020F0502020204030204" pitchFamily="34" charset="0"/>
                          <a:cs typeface="Times New Roman" panose="02020603050405020304" pitchFamily="18" charset="0"/>
                        </a:rPr>
                        <a:t>Kalt, trocken, leer, karg, wenige Lebewesen.</a:t>
                      </a:r>
                    </a:p>
                    <a:p>
                      <a:pPr marL="450850" indent="0" algn="l" rtl="0">
                        <a:spcBef>
                          <a:spcPts val="1800"/>
                        </a:spcBef>
                        <a:spcAft>
                          <a:spcPts val="0"/>
                        </a:spcAft>
                        <a:buFont typeface="+mj-lt"/>
                        <a:buNone/>
                      </a:pPr>
                      <a:endParaRPr lang="en-GB" sz="1800" b="1" i="0" baseline="0" dirty="0">
                        <a:solidFill>
                          <a:srgbClr val="0F64B1"/>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3670">
                <a:tc>
                  <a:txBody>
                    <a:bodyPr/>
                    <a:lstStyle/>
                    <a:p>
                      <a:pPr marL="457200" marR="0" indent="-457200" algn="l" defTabSz="914400" rtl="0" eaLnBrk="1" fontAlgn="auto" latinLnBrk="0" hangingPunct="1">
                        <a:lnSpc>
                          <a:spcPct val="100000"/>
                        </a:lnSpc>
                        <a:spcBef>
                          <a:spcPts val="1800"/>
                        </a:spcBef>
                        <a:spcAft>
                          <a:spcPts val="0"/>
                        </a:spcAft>
                        <a:buClrTx/>
                        <a:buSzTx/>
                        <a:buFont typeface="+mj-lt"/>
                        <a:buAutoNum type="arabicPeriod" startAt="3"/>
                        <a:tabLst/>
                        <a:defRPr/>
                      </a:pPr>
                      <a:r>
                        <a:rPr lang="de-DE" sz="1800" b="1" i="0">
                          <a:solidFill>
                            <a:srgbClr val="FEFCFF"/>
                          </a:solidFill>
                          <a:effectLst/>
                          <a:latin typeface="Century Gothic Bold"/>
                          <a:ea typeface="Calibri" panose="020F0502020204030204" pitchFamily="34" charset="0"/>
                          <a:cs typeface="Times New Roman" panose="02020603050405020304" pitchFamily="18" charset="0"/>
                        </a:rPr>
                        <a:t>Warum ist es schwierig, in der Arktis zu überleben?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024115">
                <a:tc>
                  <a:txBody>
                    <a:bodyPr/>
                    <a:lstStyle/>
                    <a:p>
                      <a:pPr marL="450850" indent="0" algn="l" rtl="0">
                        <a:spcBef>
                          <a:spcPts val="1800"/>
                        </a:spcBef>
                        <a:spcAft>
                          <a:spcPts val="0"/>
                        </a:spcAft>
                        <a:buFont typeface="+mj-lt"/>
                        <a:buNone/>
                      </a:pPr>
                      <a:r>
                        <a:rPr lang="de-DE" sz="1800" b="1" i="0">
                          <a:solidFill>
                            <a:srgbClr val="6BD1D5"/>
                          </a:solidFill>
                          <a:effectLst/>
                          <a:latin typeface="Century Gothic Bold"/>
                          <a:ea typeface="Calibri" panose="020F0502020204030204" pitchFamily="34" charset="0"/>
                          <a:cs typeface="Times New Roman" panose="02020603050405020304" pitchFamily="18" charset="0"/>
                        </a:rPr>
                        <a:t>Es ist sehr kalt. </a:t>
                      </a:r>
                      <a:br>
                        <a:rPr lang="en-GB" sz="1800" b="1" i="0" baseline="0" dirty="0">
                          <a:solidFill>
                            <a:srgbClr val="6BD1D5"/>
                          </a:solidFill>
                          <a:effectLst/>
                          <a:latin typeface="Century Gothic Bold"/>
                          <a:ea typeface="Calibri" panose="020F0502020204030204" pitchFamily="34" charset="0"/>
                          <a:cs typeface="Times New Roman" panose="02020603050405020304" pitchFamily="18" charset="0"/>
                        </a:rPr>
                      </a:br>
                      <a:r>
                        <a:rPr lang="de-DE" sz="1800" b="1" i="0">
                          <a:solidFill>
                            <a:srgbClr val="6BD1D5"/>
                          </a:solidFill>
                          <a:effectLst/>
                          <a:latin typeface="Century Gothic Bold"/>
                          <a:ea typeface="Calibri" panose="020F0502020204030204" pitchFamily="34" charset="0"/>
                          <a:cs typeface="Times New Roman" panose="02020603050405020304" pitchFamily="18" charset="0"/>
                        </a:rPr>
                        <a:t>Alles Wasser ist gefroren. </a:t>
                      </a:r>
                      <a:br>
                        <a:rPr lang="en-GB" sz="1800" b="1" i="0" baseline="0" dirty="0">
                          <a:solidFill>
                            <a:srgbClr val="6BD1D5"/>
                          </a:solidFill>
                          <a:effectLst/>
                          <a:latin typeface="Century Gothic Bold"/>
                          <a:ea typeface="Calibri" panose="020F0502020204030204" pitchFamily="34" charset="0"/>
                          <a:cs typeface="Times New Roman" panose="02020603050405020304" pitchFamily="18" charset="0"/>
                        </a:rPr>
                      </a:br>
                      <a:r>
                        <a:rPr lang="de-DE" sz="1800" b="1" i="0">
                          <a:solidFill>
                            <a:srgbClr val="6BD1D5"/>
                          </a:solidFill>
                          <a:effectLst/>
                          <a:latin typeface="Century Gothic Bold"/>
                          <a:ea typeface="Calibri" panose="020F0502020204030204" pitchFamily="34" charset="0"/>
                          <a:cs typeface="Times New Roman" panose="02020603050405020304" pitchFamily="18" charset="0"/>
                        </a:rPr>
                        <a:t>Es ist schwierig, Nahrung finden.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12" name="Title 6">
            <a:extLst>
              <a:ext uri="{FF2B5EF4-FFF2-40B4-BE49-F238E27FC236}">
                <a16:creationId xmlns:a16="http://schemas.microsoft.com/office/drawing/2014/main" id="{0946CAC2-78C5-1747-B21F-639E9FF50BAA}"/>
              </a:ext>
            </a:extLst>
          </p:cNvPr>
          <p:cNvSpPr txBox="1">
            <a:spLocks/>
          </p:cNvSpPr>
          <p:nvPr/>
        </p:nvSpPr>
        <p:spPr>
          <a:xfrm>
            <a:off x="451345" y="994152"/>
            <a:ext cx="8229600" cy="124197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FFFFF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dirty="0"/>
              <a:t>Zusammenfassende Fragen: </a:t>
            </a:r>
            <a:r>
              <a:rPr lang="de-DE" sz="3400" dirty="0">
                <a:solidFill>
                  <a:srgbClr val="6BD1D5"/>
                </a:solidFill>
              </a:rPr>
              <a:t>Antworten</a:t>
            </a:r>
          </a:p>
        </p:txBody>
      </p:sp>
    </p:spTree>
    <p:extLst>
      <p:ext uri="{BB962C8B-B14F-4D97-AF65-F5344CB8AC3E}">
        <p14:creationId xmlns:p14="http://schemas.microsoft.com/office/powerpoint/2010/main" val="100170394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t>Lektion 2: Wie trainiert ein Arktisforscher?</a:t>
            </a:r>
          </a:p>
        </p:txBody>
      </p:sp>
      <p:sp>
        <p:nvSpPr>
          <p:cNvPr id="12" name="Title 6">
            <a:extLst>
              <a:ext uri="{FF2B5EF4-FFF2-40B4-BE49-F238E27FC236}">
                <a16:creationId xmlns:a16="http://schemas.microsoft.com/office/drawing/2014/main" id="{0946CAC2-78C5-1747-B21F-639E9FF50BAA}"/>
              </a:ext>
            </a:extLst>
          </p:cNvPr>
          <p:cNvSpPr txBox="1">
            <a:spLocks/>
          </p:cNvSpPr>
          <p:nvPr/>
        </p:nvSpPr>
        <p:spPr>
          <a:xfrm>
            <a:off x="451345" y="994152"/>
            <a:ext cx="8229600" cy="124197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FFFFF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t>Zusammenfassende Fragen: </a:t>
            </a:r>
            <a:r>
              <a:rPr lang="de-DE" sz="3400">
                <a:solidFill>
                  <a:srgbClr val="6BD1D5"/>
                </a:solidFill>
              </a:rPr>
              <a:t>Antworten</a:t>
            </a:r>
          </a:p>
        </p:txBody>
      </p:sp>
      <p:graphicFrame>
        <p:nvGraphicFramePr>
          <p:cNvPr id="5" name="Group 236">
            <a:extLst>
              <a:ext uri="{FF2B5EF4-FFF2-40B4-BE49-F238E27FC236}">
                <a16:creationId xmlns:a16="http://schemas.microsoft.com/office/drawing/2014/main" id="{C20AA70C-5F25-AC46-944A-40C7B41468F4}"/>
              </a:ext>
            </a:extLst>
          </p:cNvPr>
          <p:cNvGraphicFramePr>
            <a:graphicFrameLocks noGrp="1"/>
          </p:cNvGraphicFramePr>
          <p:nvPr>
            <p:extLst>
              <p:ext uri="{D42A27DB-BD31-4B8C-83A1-F6EECF244321}">
                <p14:modId xmlns:p14="http://schemas.microsoft.com/office/powerpoint/2010/main" val="1087708360"/>
              </p:ext>
            </p:extLst>
          </p:nvPr>
        </p:nvGraphicFramePr>
        <p:xfrm>
          <a:off x="371833" y="1997765"/>
          <a:ext cx="8322905" cy="5185020"/>
        </p:xfrm>
        <a:graphic>
          <a:graphicData uri="http://schemas.openxmlformats.org/drawingml/2006/table">
            <a:tbl>
              <a:tblPr/>
              <a:tblGrid>
                <a:gridCol w="8322905">
                  <a:extLst>
                    <a:ext uri="{9D8B030D-6E8A-4147-A177-3AD203B41FA5}">
                      <a16:colId xmlns:a16="http://schemas.microsoft.com/office/drawing/2014/main" val="20000"/>
                    </a:ext>
                  </a:extLst>
                </a:gridCol>
              </a:tblGrid>
              <a:tr h="453335">
                <a:tc>
                  <a:txBody>
                    <a:bodyPr/>
                    <a:lstStyle/>
                    <a:p>
                      <a:pPr marL="457200" marR="0" indent="-457200" algn="l" defTabSz="914400" rtl="0" eaLnBrk="1" fontAlgn="auto" latinLnBrk="0" hangingPunct="1">
                        <a:lnSpc>
                          <a:spcPct val="100000"/>
                        </a:lnSpc>
                        <a:spcBef>
                          <a:spcPts val="1800"/>
                        </a:spcBef>
                        <a:spcAft>
                          <a:spcPts val="0"/>
                        </a:spcAft>
                        <a:buClrTx/>
                        <a:buSzTx/>
                        <a:buFont typeface="+mj-lt"/>
                        <a:buAutoNum type="arabicPeriod" startAt="4"/>
                        <a:tabLst/>
                        <a:defRPr/>
                      </a:pPr>
                      <a:r>
                        <a:rPr lang="de-DE" sz="1800" b="1" i="0">
                          <a:solidFill>
                            <a:srgbClr val="FEFCFF"/>
                          </a:solidFill>
                          <a:effectLst/>
                          <a:latin typeface="Century Gothic Bold"/>
                          <a:ea typeface="Calibri" panose="020F0502020204030204" pitchFamily="34" charset="0"/>
                          <a:cs typeface="Times New Roman" panose="02020603050405020304" pitchFamily="18" charset="0"/>
                        </a:rPr>
                        <a:t>Warum ist es wichtig, für die Arktis körperlich zu trainieren?</a:t>
                      </a:r>
                      <a:endParaRPr lang="en-GB" sz="1800" b="1" i="0" dirty="0">
                        <a:solidFill>
                          <a:srgbClr val="FEFC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19072">
                <a:tc>
                  <a:txBody>
                    <a:bodyPr/>
                    <a:lstStyle/>
                    <a:p>
                      <a:pPr marL="450850" indent="0" algn="l" rtl="0">
                        <a:spcBef>
                          <a:spcPts val="0"/>
                        </a:spcBef>
                        <a:spcAft>
                          <a:spcPts val="500"/>
                        </a:spcAft>
                        <a:buFont typeface="+mj-lt"/>
                        <a:buNone/>
                      </a:pPr>
                      <a:r>
                        <a:rPr lang="de-DE" sz="1800" b="1" i="0">
                          <a:solidFill>
                            <a:srgbClr val="6BD1D5"/>
                          </a:solidFill>
                          <a:effectLst/>
                          <a:latin typeface="Century Gothic Bold"/>
                          <a:ea typeface="Calibri" panose="020F0502020204030204" pitchFamily="34" charset="0"/>
                          <a:cs typeface="Times New Roman" panose="02020603050405020304" pitchFamily="18" charset="0"/>
                        </a:rPr>
                        <a:t>Die Bedingungen sind sehr extrem, daher ist es sehr gefährlich.</a:t>
                      </a:r>
                    </a:p>
                    <a:p>
                      <a:pPr marL="450850" indent="0" algn="l" rtl="0">
                        <a:spcBef>
                          <a:spcPts val="0"/>
                        </a:spcBef>
                        <a:spcAft>
                          <a:spcPts val="500"/>
                        </a:spcAft>
                        <a:buFont typeface="+mj-lt"/>
                        <a:buNone/>
                      </a:pPr>
                      <a:r>
                        <a:rPr lang="de-DE" sz="1800" b="1" i="0">
                          <a:solidFill>
                            <a:srgbClr val="6BD1D5"/>
                          </a:solidFill>
                          <a:effectLst/>
                          <a:latin typeface="Century Gothic Bold"/>
                          <a:ea typeface="Calibri" panose="020F0502020204030204" pitchFamily="34" charset="0"/>
                          <a:cs typeface="Times New Roman" panose="02020603050405020304" pitchFamily="18" charset="0"/>
                        </a:rPr>
                        <a:t>Man braucht sehr viel Kondition, um den Schlitten zu ziehen.</a:t>
                      </a:r>
                    </a:p>
                    <a:p>
                      <a:pPr marL="450850" indent="0" algn="l" rtl="0">
                        <a:spcBef>
                          <a:spcPts val="0"/>
                        </a:spcBef>
                        <a:spcAft>
                          <a:spcPts val="500"/>
                        </a:spcAft>
                        <a:buFont typeface="+mj-lt"/>
                        <a:buNone/>
                      </a:pPr>
                      <a:r>
                        <a:rPr lang="de-DE" sz="1800" b="1" i="0">
                          <a:solidFill>
                            <a:srgbClr val="6BD1D5"/>
                          </a:solidFill>
                          <a:effectLst/>
                          <a:latin typeface="Century Gothic Bold"/>
                          <a:ea typeface="Calibri" panose="020F0502020204030204" pitchFamily="34" charset="0"/>
                          <a:cs typeface="Times New Roman" panose="02020603050405020304" pitchFamily="18" charset="0"/>
                        </a:rPr>
                        <a:t>Man muss darauf vorbereitet sein, dass Dinge schiefgehen können.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2728">
                <a:tc>
                  <a:txBody>
                    <a:bodyPr/>
                    <a:lstStyle/>
                    <a:p>
                      <a:pPr marL="457200" marR="0" indent="-457200" algn="l" defTabSz="914400" rtl="0" eaLnBrk="1" fontAlgn="auto" latinLnBrk="0" hangingPunct="1">
                        <a:lnSpc>
                          <a:spcPct val="100000"/>
                        </a:lnSpc>
                        <a:spcBef>
                          <a:spcPts val="1800"/>
                        </a:spcBef>
                        <a:spcAft>
                          <a:spcPts val="0"/>
                        </a:spcAft>
                        <a:buClrTx/>
                        <a:buSzTx/>
                        <a:buFont typeface="+mj-lt"/>
                        <a:buAutoNum type="arabicPeriod" startAt="5"/>
                        <a:tabLst/>
                        <a:defRPr/>
                      </a:pPr>
                      <a:r>
                        <a:rPr lang="de-DE" sz="1800" b="1" i="0">
                          <a:solidFill>
                            <a:srgbClr val="FEFCFF"/>
                          </a:solidFill>
                          <a:effectLst/>
                          <a:latin typeface="Century Gothic Bold"/>
                          <a:ea typeface="Calibri" panose="020F0502020204030204" pitchFamily="34" charset="0"/>
                          <a:cs typeface="Times New Roman" panose="02020603050405020304" pitchFamily="18" charset="0"/>
                        </a:rPr>
                        <a:t>Warum ist es wichtig, für die Arktis mental zu trainieren?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30995">
                <a:tc>
                  <a:txBody>
                    <a:bodyPr/>
                    <a:lstStyle/>
                    <a:p>
                      <a:pPr marL="450850" marR="0" indent="0" algn="l" defTabSz="914400" rtl="0" eaLnBrk="1" fontAlgn="auto" latinLnBrk="0" hangingPunct="1">
                        <a:lnSpc>
                          <a:spcPct val="100000"/>
                        </a:lnSpc>
                        <a:spcBef>
                          <a:spcPts val="0"/>
                        </a:spcBef>
                        <a:spcAft>
                          <a:spcPts val="500"/>
                        </a:spcAft>
                        <a:buClrTx/>
                        <a:buSzTx/>
                        <a:buFont typeface="+mj-lt"/>
                        <a:buNone/>
                        <a:tabLst/>
                        <a:defRPr/>
                      </a:pPr>
                      <a:r>
                        <a:rPr lang="de-DE" sz="1800" b="1" i="0">
                          <a:solidFill>
                            <a:srgbClr val="6BD1D5"/>
                          </a:solidFill>
                          <a:effectLst/>
                          <a:latin typeface="Century Gothic Bold"/>
                          <a:ea typeface="Calibri" panose="020F0502020204030204" pitchFamily="34" charset="0"/>
                          <a:cs typeface="Times New Roman" panose="02020603050405020304" pitchFamily="18" charset="0"/>
                        </a:rPr>
                        <a:t>Die Konditionen sind sehr extrem, daher sind auch einfache Dinge schwierig zu erledigen.</a:t>
                      </a:r>
                    </a:p>
                    <a:p>
                      <a:pPr marL="450850" marR="0" indent="0" algn="l" defTabSz="914400" rtl="0" eaLnBrk="1" fontAlgn="auto" latinLnBrk="0" hangingPunct="1">
                        <a:lnSpc>
                          <a:spcPct val="100000"/>
                        </a:lnSpc>
                        <a:spcBef>
                          <a:spcPts val="0"/>
                        </a:spcBef>
                        <a:spcAft>
                          <a:spcPts val="500"/>
                        </a:spcAft>
                        <a:buClrTx/>
                        <a:buSzTx/>
                        <a:buFont typeface="+mj-lt"/>
                        <a:buNone/>
                        <a:tabLst/>
                        <a:defRPr/>
                      </a:pPr>
                      <a:r>
                        <a:rPr lang="de-DE" sz="1800" b="1" i="0">
                          <a:solidFill>
                            <a:srgbClr val="6BD1D5"/>
                          </a:solidFill>
                          <a:effectLst/>
                          <a:latin typeface="Century Gothic Bold"/>
                          <a:ea typeface="Calibri" panose="020F0502020204030204" pitchFamily="34" charset="0"/>
                          <a:cs typeface="Times New Roman" panose="02020603050405020304" pitchFamily="18" charset="0"/>
                        </a:rPr>
                        <a:t>Es ist schnell passiert, dass man müde oder frustriert wird.</a:t>
                      </a:r>
                    </a:p>
                    <a:p>
                      <a:pPr marL="450850" marR="0" indent="0" algn="l" defTabSz="914400" rtl="0" eaLnBrk="1" fontAlgn="auto" latinLnBrk="0" hangingPunct="1">
                        <a:lnSpc>
                          <a:spcPct val="100000"/>
                        </a:lnSpc>
                        <a:spcBef>
                          <a:spcPts val="0"/>
                        </a:spcBef>
                        <a:spcAft>
                          <a:spcPts val="500"/>
                        </a:spcAft>
                        <a:buClrTx/>
                        <a:buSzTx/>
                        <a:buFont typeface="+mj-lt"/>
                        <a:buNone/>
                        <a:tabLst/>
                        <a:defRPr/>
                      </a:pPr>
                      <a:r>
                        <a:rPr lang="de-DE" sz="1800" b="1" i="0">
                          <a:solidFill>
                            <a:srgbClr val="6BD1D5"/>
                          </a:solidFill>
                          <a:effectLst/>
                          <a:latin typeface="Century Gothic Bold"/>
                          <a:ea typeface="Calibri" panose="020F0502020204030204" pitchFamily="34" charset="0"/>
                          <a:cs typeface="Times New Roman" panose="02020603050405020304" pitchFamily="18" charset="0"/>
                        </a:rPr>
                        <a:t>Es kann emotional belastend sein.</a:t>
                      </a:r>
                    </a:p>
                    <a:p>
                      <a:pPr marL="450850" marR="0" indent="0" algn="l" defTabSz="914400" rtl="0" eaLnBrk="1" fontAlgn="auto" latinLnBrk="0" hangingPunct="1">
                        <a:lnSpc>
                          <a:spcPct val="100000"/>
                        </a:lnSpc>
                        <a:spcBef>
                          <a:spcPts val="0"/>
                        </a:spcBef>
                        <a:spcAft>
                          <a:spcPts val="500"/>
                        </a:spcAft>
                        <a:buClrTx/>
                        <a:buSzTx/>
                        <a:buFont typeface="+mj-lt"/>
                        <a:buNone/>
                        <a:tabLst/>
                        <a:defRPr/>
                      </a:pPr>
                      <a:r>
                        <a:rPr lang="de-DE" sz="1800" b="1" i="0">
                          <a:solidFill>
                            <a:srgbClr val="6BD1D5"/>
                          </a:solidFill>
                          <a:effectLst/>
                          <a:latin typeface="Century Gothic Bold"/>
                          <a:ea typeface="Calibri" panose="020F0502020204030204" pitchFamily="34" charset="0"/>
                          <a:cs typeface="Times New Roman" panose="02020603050405020304" pitchFamily="18" charset="0"/>
                        </a:rPr>
                        <a:t>Man muss widerstandsfähig sein, damit man weitermachen kann.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3670">
                <a:tc>
                  <a:txBody>
                    <a:bodyPr/>
                    <a:lstStyle/>
                    <a:p>
                      <a:pPr marL="457200" marR="0" indent="-457200" algn="l" defTabSz="914400" rtl="0" eaLnBrk="1" fontAlgn="auto" latinLnBrk="0" hangingPunct="1">
                        <a:lnSpc>
                          <a:spcPct val="100000"/>
                        </a:lnSpc>
                        <a:spcBef>
                          <a:spcPts val="1800"/>
                        </a:spcBef>
                        <a:spcAft>
                          <a:spcPts val="0"/>
                        </a:spcAft>
                        <a:buClrTx/>
                        <a:buSzTx/>
                        <a:buFont typeface="+mj-lt"/>
                        <a:buAutoNum type="arabicPeriod" startAt="4"/>
                        <a:tabLst/>
                        <a:defRPr/>
                      </a:pPr>
                      <a:endParaRPr lang="en-GB" sz="1800" b="1" i="0" dirty="0">
                        <a:solidFill>
                          <a:srgbClr val="FEFC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024115">
                <a:tc>
                  <a:txBody>
                    <a:bodyPr/>
                    <a:lstStyle/>
                    <a:p>
                      <a:pPr marL="450850" indent="0" algn="l" rtl="0">
                        <a:spcBef>
                          <a:spcPts val="0"/>
                        </a:spcBef>
                        <a:spcAft>
                          <a:spcPts val="500"/>
                        </a:spcAft>
                        <a:buFont typeface="+mj-lt"/>
                        <a:buNone/>
                      </a:pPr>
                      <a:endParaRPr lang="en-GB" sz="1800" b="1" i="0" baseline="0" dirty="0">
                        <a:solidFill>
                          <a:srgbClr val="6BD1D5"/>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30363616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graphicFrame>
        <p:nvGraphicFramePr>
          <p:cNvPr id="5" name="Group 236">
            <a:extLst>
              <a:ext uri="{FF2B5EF4-FFF2-40B4-BE49-F238E27FC236}">
                <a16:creationId xmlns:a16="http://schemas.microsoft.com/office/drawing/2014/main" id="{16013AA0-A702-544D-9D74-6A9DB2041167}"/>
              </a:ext>
            </a:extLst>
          </p:cNvPr>
          <p:cNvGraphicFramePr>
            <a:graphicFrameLocks noGrp="1"/>
          </p:cNvGraphicFramePr>
          <p:nvPr>
            <p:extLst>
              <p:ext uri="{D42A27DB-BD31-4B8C-83A1-F6EECF244321}">
                <p14:modId xmlns:p14="http://schemas.microsoft.com/office/powerpoint/2010/main" val="260752917"/>
              </p:ext>
            </p:extLst>
          </p:nvPr>
        </p:nvGraphicFramePr>
        <p:xfrm>
          <a:off x="2341907" y="2137440"/>
          <a:ext cx="6352831" cy="5498532"/>
        </p:xfrm>
        <a:graphic>
          <a:graphicData uri="http://schemas.openxmlformats.org/drawingml/2006/table">
            <a:tbl>
              <a:tblPr/>
              <a:tblGrid>
                <a:gridCol w="6352831">
                  <a:extLst>
                    <a:ext uri="{9D8B030D-6E8A-4147-A177-3AD203B41FA5}">
                      <a16:colId xmlns:a16="http://schemas.microsoft.com/office/drawing/2014/main" val="20000"/>
                    </a:ext>
                  </a:extLst>
                </a:gridCol>
              </a:tblGrid>
              <a:tr h="3017520">
                <a:tc>
                  <a:txBody>
                    <a:bodyPr/>
                    <a:lstStyle/>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Nenne drei grundlegende Dinge, die Menschen überall zum Überleben benötigen.</a:t>
                      </a: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Zeige die Arktis auf einer Karte.</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Beschreibe die Bedingungen in der Arktis.</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24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Beschreibe einige der Herausforderungen, um in der Arktis zu überleben.</a:t>
                      </a: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Erkläre, warum für Polarforscher ein körperliches Training nötig ist.</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960">
                <a:tc>
                  <a:txBody>
                    <a:bodyPr/>
                    <a:lstStyle/>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a:solidFill>
                            <a:srgbClr val="25243D"/>
                          </a:solidFill>
                          <a:effectLst/>
                          <a:latin typeface="Century Gothic Bold"/>
                          <a:ea typeface="Calibri" panose="020F0502020204030204" pitchFamily="34" charset="0"/>
                          <a:cs typeface="Times New Roman" panose="02020603050405020304" pitchFamily="18" charset="0"/>
                        </a:rPr>
                        <a:t>Erkläre, warum für Polarforscher ein mentales Training nötig ist.</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7585">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7755">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62712">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Rounded Rectangle 5">
            <a:extLst>
              <a:ext uri="{FF2B5EF4-FFF2-40B4-BE49-F238E27FC236}">
                <a16:creationId xmlns:a16="http://schemas.microsoft.com/office/drawing/2014/main" id="{7A80BF71-30A6-3548-91DE-155F6232AA1C}"/>
              </a:ext>
            </a:extLst>
          </p:cNvPr>
          <p:cNvSpPr/>
          <p:nvPr/>
        </p:nvSpPr>
        <p:spPr>
          <a:xfrm>
            <a:off x="449264" y="2222501"/>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7" name="Rounded Rectangle 6">
            <a:extLst>
              <a:ext uri="{FF2B5EF4-FFF2-40B4-BE49-F238E27FC236}">
                <a16:creationId xmlns:a16="http://schemas.microsoft.com/office/drawing/2014/main" id="{C9F40792-FFAE-1C4A-895A-31DB2BECD35D}"/>
              </a:ext>
            </a:extLst>
          </p:cNvPr>
          <p:cNvSpPr/>
          <p:nvPr/>
        </p:nvSpPr>
        <p:spPr>
          <a:xfrm>
            <a:off x="449263" y="3289409"/>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8" name="Rounded Rectangle 7">
            <a:extLst>
              <a:ext uri="{FF2B5EF4-FFF2-40B4-BE49-F238E27FC236}">
                <a16:creationId xmlns:a16="http://schemas.microsoft.com/office/drawing/2014/main" id="{6BD19954-699F-6145-AD6C-75868AEA3176}"/>
              </a:ext>
            </a:extLst>
          </p:cNvPr>
          <p:cNvSpPr/>
          <p:nvPr/>
        </p:nvSpPr>
        <p:spPr>
          <a:xfrm>
            <a:off x="449263" y="3918994"/>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9" name="Rounded Rectangle 8">
            <a:extLst>
              <a:ext uri="{FF2B5EF4-FFF2-40B4-BE49-F238E27FC236}">
                <a16:creationId xmlns:a16="http://schemas.microsoft.com/office/drawing/2014/main" id="{66585509-2F64-5E4D-99E5-A3F12974984F}"/>
              </a:ext>
            </a:extLst>
          </p:cNvPr>
          <p:cNvSpPr/>
          <p:nvPr/>
        </p:nvSpPr>
        <p:spPr>
          <a:xfrm>
            <a:off x="449263" y="5256522"/>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chemeClr val="bg1"/>
                </a:solidFill>
                <a:latin typeface="Century Gothic Bold"/>
              </a:rPr>
              <a:t>Experte</a:t>
            </a:r>
          </a:p>
        </p:txBody>
      </p:sp>
      <p:sp>
        <p:nvSpPr>
          <p:cNvPr id="10" name="Title 6">
            <a:extLst>
              <a:ext uri="{FF2B5EF4-FFF2-40B4-BE49-F238E27FC236}">
                <a16:creationId xmlns:a16="http://schemas.microsoft.com/office/drawing/2014/main" id="{5362C504-BA67-4646-B49D-8B3837F8984D}"/>
              </a:ext>
            </a:extLst>
          </p:cNvPr>
          <p:cNvSpPr txBox="1">
            <a:spLocks/>
          </p:cNvSpPr>
          <p:nvPr/>
        </p:nvSpPr>
        <p:spPr>
          <a:xfrm>
            <a:off x="399491" y="1356874"/>
            <a:ext cx="6499225" cy="51673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Abschließender Lernpunkt</a:t>
            </a:r>
            <a:endParaRPr lang="en-GB" sz="3400" dirty="0">
              <a:solidFill>
                <a:srgbClr val="25243D"/>
              </a:solidFill>
            </a:endParaRPr>
          </a:p>
        </p:txBody>
      </p:sp>
    </p:spTree>
    <p:extLst>
      <p:ext uri="{BB962C8B-B14F-4D97-AF65-F5344CB8AC3E}">
        <p14:creationId xmlns:p14="http://schemas.microsoft.com/office/powerpoint/2010/main" val="190165552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sp>
        <p:nvSpPr>
          <p:cNvPr id="12" name="Title 1">
            <a:extLst>
              <a:ext uri="{FF2B5EF4-FFF2-40B4-BE49-F238E27FC236}">
                <a16:creationId xmlns:a16="http://schemas.microsoft.com/office/drawing/2014/main" id="{53787215-5141-E346-B868-04F11A2047F8}"/>
              </a:ext>
            </a:extLst>
          </p:cNvPr>
          <p:cNvSpPr txBox="1">
            <a:spLocks/>
          </p:cNvSpPr>
          <p:nvPr/>
        </p:nvSpPr>
        <p:spPr>
          <a:xfrm>
            <a:off x="398432" y="999418"/>
            <a:ext cx="8229600" cy="1242219"/>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Abschließender Lernpunkt</a:t>
            </a:r>
            <a:endParaRPr lang="en-GB" sz="3400" dirty="0">
              <a:solidFill>
                <a:srgbClr val="25243D"/>
              </a:solidFill>
            </a:endParaRPr>
          </a:p>
        </p:txBody>
      </p:sp>
      <p:sp>
        <p:nvSpPr>
          <p:cNvPr id="5" name="TextBox 4">
            <a:extLst>
              <a:ext uri="{FF2B5EF4-FFF2-40B4-BE49-F238E27FC236}">
                <a16:creationId xmlns:a16="http://schemas.microsoft.com/office/drawing/2014/main" id="{E90003A4-CFC3-204A-8567-20B476237598}"/>
              </a:ext>
            </a:extLst>
          </p:cNvPr>
          <p:cNvSpPr txBox="1"/>
          <p:nvPr/>
        </p:nvSpPr>
        <p:spPr>
          <a:xfrm>
            <a:off x="469753" y="2214045"/>
            <a:ext cx="8642350" cy="2031325"/>
          </a:xfrm>
          <a:prstGeom prst="rect">
            <a:avLst/>
          </a:prstGeom>
          <a:noFill/>
        </p:spPr>
        <p:txBody>
          <a:bodyPr wrap="square" rtlCol="0">
            <a:spAutoFit/>
          </a:bodyPr>
          <a:lstStyle/>
          <a:p>
            <a:pPr rtl="0"/>
            <a:r>
              <a:rPr lang="de-DE" sz="1800" b="1">
                <a:solidFill>
                  <a:srgbClr val="25243D"/>
                </a:solidFill>
                <a:latin typeface="Century Gothic Bold"/>
              </a:rPr>
              <a:t>Was hast du heute gelernt mit deinen/m …:</a:t>
            </a:r>
          </a:p>
          <a:p>
            <a:pPr rtl="0"/>
            <a:endParaRPr lang="en-GB" sz="1800" b="1" dirty="0">
              <a:solidFill>
                <a:srgbClr val="25243D"/>
              </a:solidFill>
              <a:latin typeface="Century Gothic Bold"/>
            </a:endParaRPr>
          </a:p>
          <a:p>
            <a:pPr marL="514350" indent="-514350" rtl="0">
              <a:buAutoNum type="arabicPeriod"/>
            </a:pPr>
            <a:r>
              <a:rPr lang="de-DE" sz="1800" b="1">
                <a:solidFill>
                  <a:srgbClr val="25243D"/>
                </a:solidFill>
                <a:latin typeface="Century Gothic Bold"/>
              </a:rPr>
              <a:t>Augen?</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de-DE" sz="1800" b="1">
                <a:solidFill>
                  <a:srgbClr val="25243D"/>
                </a:solidFill>
                <a:latin typeface="Century Gothic Bold"/>
              </a:rPr>
              <a:t>Ohren?</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de-DE" sz="1800" b="1">
                <a:solidFill>
                  <a:srgbClr val="25243D"/>
                </a:solidFill>
                <a:latin typeface="Century Gothic Bold"/>
              </a:rPr>
              <a:t>Körper?</a:t>
            </a:r>
          </a:p>
        </p:txBody>
      </p:sp>
    </p:spTree>
    <p:extLst>
      <p:ext uri="{BB962C8B-B14F-4D97-AF65-F5344CB8AC3E}">
        <p14:creationId xmlns:p14="http://schemas.microsoft.com/office/powerpoint/2010/main" val="53980706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graphicFrame>
        <p:nvGraphicFramePr>
          <p:cNvPr id="5" name="Group 102">
            <a:extLst>
              <a:ext uri="{FF2B5EF4-FFF2-40B4-BE49-F238E27FC236}">
                <a16:creationId xmlns:a16="http://schemas.microsoft.com/office/drawing/2014/main" id="{032A89CD-F4A0-AA4D-AC5F-4CFC1A2E68E2}"/>
              </a:ext>
            </a:extLst>
          </p:cNvPr>
          <p:cNvGraphicFramePr>
            <a:graphicFrameLocks/>
          </p:cNvGraphicFramePr>
          <p:nvPr>
            <p:extLst>
              <p:ext uri="{D42A27DB-BD31-4B8C-83A1-F6EECF244321}">
                <p14:modId xmlns:p14="http://schemas.microsoft.com/office/powerpoint/2010/main" val="1407897326"/>
              </p:ext>
            </p:extLst>
          </p:nvPr>
        </p:nvGraphicFramePr>
        <p:xfrm>
          <a:off x="342938" y="2116175"/>
          <a:ext cx="8609013" cy="1749460"/>
        </p:xfrm>
        <a:graphic>
          <a:graphicData uri="http://schemas.openxmlformats.org/drawingml/2006/table">
            <a:tbl>
              <a:tblPr/>
              <a:tblGrid>
                <a:gridCol w="1412117">
                  <a:extLst>
                    <a:ext uri="{9D8B030D-6E8A-4147-A177-3AD203B41FA5}">
                      <a16:colId xmlns:a16="http://schemas.microsoft.com/office/drawing/2014/main" val="20000"/>
                    </a:ext>
                  </a:extLst>
                </a:gridCol>
                <a:gridCol w="7196896">
                  <a:extLst>
                    <a:ext uri="{9D8B030D-6E8A-4147-A177-3AD203B41FA5}">
                      <a16:colId xmlns:a16="http://schemas.microsoft.com/office/drawing/2014/main" val="20001"/>
                    </a:ext>
                  </a:extLst>
                </a:gridCol>
              </a:tblGrid>
              <a:tr h="1749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de-DE" sz="2000" b="1" i="0" u="none" strike="noStrike" cap="none" normalizeH="0">
                          <a:ln>
                            <a:noFill/>
                          </a:ln>
                          <a:solidFill>
                            <a:srgbClr val="25243D"/>
                          </a:solidFill>
                          <a:effectLst/>
                          <a:latin typeface="Century Gothic Bold"/>
                          <a:cs typeface="Sketch Block Bold"/>
                        </a:rPr>
                        <a:t>Leitfrage</a:t>
                      </a:r>
                    </a:p>
                  </a:txBody>
                  <a:tcPr marL="91449" marR="91449" marT="45692" marB="4569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lang="de-DE" sz="2000" b="1" i="0" u="none" strike="noStrike" cap="none" normalizeH="0">
                          <a:ln>
                            <a:noFill/>
                          </a:ln>
                          <a:solidFill>
                            <a:srgbClr val="25243D"/>
                          </a:solidFill>
                          <a:effectLst/>
                          <a:latin typeface="Century Gothic Bold"/>
                          <a:cs typeface="Sassoon San Slope"/>
                        </a:rPr>
                        <a:t>Wie t_ _ _ _ _ _ _ _ ein Arktisforscher?</a:t>
                      </a:r>
                    </a:p>
                  </a:txBody>
                  <a:tcPr marT="45674" marB="4567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6" name="TextBox 5">
            <a:extLst>
              <a:ext uri="{FF2B5EF4-FFF2-40B4-BE49-F238E27FC236}">
                <a16:creationId xmlns:a16="http://schemas.microsoft.com/office/drawing/2014/main" id="{3DBF3EA0-5069-DE4C-A8FD-51DCB41E620B}"/>
              </a:ext>
            </a:extLst>
          </p:cNvPr>
          <p:cNvSpPr txBox="1"/>
          <p:nvPr/>
        </p:nvSpPr>
        <p:spPr>
          <a:xfrm>
            <a:off x="342938" y="1288487"/>
            <a:ext cx="5203093" cy="600164"/>
          </a:xfrm>
          <a:prstGeom prst="rect">
            <a:avLst/>
          </a:prstGeom>
          <a:noFill/>
        </p:spPr>
        <p:txBody>
          <a:bodyPr wrap="square" rtlCol="0">
            <a:spAutoFit/>
          </a:bodyPr>
          <a:lstStyle/>
          <a:p>
            <a:pPr rtl="0"/>
            <a:r>
              <a:rPr lang="de-DE" sz="3300" b="1">
                <a:solidFill>
                  <a:srgbClr val="25243D"/>
                </a:solidFill>
                <a:latin typeface="Century Gothic Bold"/>
                <a:cs typeface="Akzidenz Grotesk BE Cn"/>
              </a:rPr>
              <a:t>Lektion 2</a:t>
            </a:r>
          </a:p>
        </p:txBody>
      </p:sp>
    </p:spTree>
    <p:extLst>
      <p:ext uri="{BB962C8B-B14F-4D97-AF65-F5344CB8AC3E}">
        <p14:creationId xmlns:p14="http://schemas.microsoft.com/office/powerpoint/2010/main" val="246824275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graphicFrame>
        <p:nvGraphicFramePr>
          <p:cNvPr id="12" name="Group 236">
            <a:extLst>
              <a:ext uri="{FF2B5EF4-FFF2-40B4-BE49-F238E27FC236}">
                <a16:creationId xmlns:a16="http://schemas.microsoft.com/office/drawing/2014/main" id="{6F909386-B419-BC46-A4A5-98B36998189F}"/>
              </a:ext>
            </a:extLst>
          </p:cNvPr>
          <p:cNvGraphicFramePr>
            <a:graphicFrameLocks noGrp="1"/>
          </p:cNvGraphicFramePr>
          <p:nvPr>
            <p:extLst>
              <p:ext uri="{D42A27DB-BD31-4B8C-83A1-F6EECF244321}">
                <p14:modId xmlns:p14="http://schemas.microsoft.com/office/powerpoint/2010/main" val="215233597"/>
              </p:ext>
            </p:extLst>
          </p:nvPr>
        </p:nvGraphicFramePr>
        <p:xfrm>
          <a:off x="2182418" y="2116174"/>
          <a:ext cx="6352832" cy="6385560"/>
        </p:xfrm>
        <a:graphic>
          <a:graphicData uri="http://schemas.openxmlformats.org/drawingml/2006/table">
            <a:tbl>
              <a:tblPr/>
              <a:tblGrid>
                <a:gridCol w="6352832">
                  <a:extLst>
                    <a:ext uri="{9D8B030D-6E8A-4147-A177-3AD203B41FA5}">
                      <a16:colId xmlns:a16="http://schemas.microsoft.com/office/drawing/2014/main" val="20000"/>
                    </a:ext>
                  </a:extLst>
                </a:gridCol>
              </a:tblGrid>
              <a:tr h="1158240">
                <a:tc>
                  <a:txBody>
                    <a:bodyPr/>
                    <a:lstStyle/>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Nenne drei grundlegende Dinge, die Menschen überall zum Überleben benötigen.</a:t>
                      </a: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Zeige die Arktis auf einer Karte.</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06040">
                <a:tc>
                  <a:txBody>
                    <a:bodyPr/>
                    <a:lstStyle/>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Beschreibe die Bedingungen in der Arktis.</a:t>
                      </a:r>
                      <a:br>
                        <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br>
                      <a:endPar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Beschreibe einige der Herausforderungen, um in der Arktis zu überleben.</a:t>
                      </a: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Erkläre, warum für Polarforscher ein körperliches Training nötig ist.</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rPr>
                        <a:t>Erkläre, warum für Polarforscher ein mentales Training nötig ist.</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3" name="Rounded Rectangle 12">
            <a:extLst>
              <a:ext uri="{FF2B5EF4-FFF2-40B4-BE49-F238E27FC236}">
                <a16:creationId xmlns:a16="http://schemas.microsoft.com/office/drawing/2014/main" id="{E2C95291-46C8-D04F-B8DC-4989C100D281}"/>
              </a:ext>
            </a:extLst>
          </p:cNvPr>
          <p:cNvSpPr/>
          <p:nvPr/>
        </p:nvSpPr>
        <p:spPr>
          <a:xfrm>
            <a:off x="449263" y="2222500"/>
            <a:ext cx="1450028" cy="484269"/>
          </a:xfrm>
          <a:prstGeom prst="roundRect">
            <a:avLst/>
          </a:prstGeom>
          <a:noFill/>
          <a:ln w="28575">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14" name="Rounded Rectangle 13">
            <a:extLst>
              <a:ext uri="{FF2B5EF4-FFF2-40B4-BE49-F238E27FC236}">
                <a16:creationId xmlns:a16="http://schemas.microsoft.com/office/drawing/2014/main" id="{79CC0B4E-A459-7349-B0C7-5503A2EB03F5}"/>
              </a:ext>
            </a:extLst>
          </p:cNvPr>
          <p:cNvSpPr/>
          <p:nvPr/>
        </p:nvSpPr>
        <p:spPr>
          <a:xfrm>
            <a:off x="449263" y="3332170"/>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15" name="Rounded Rectangle 14">
            <a:extLst>
              <a:ext uri="{FF2B5EF4-FFF2-40B4-BE49-F238E27FC236}">
                <a16:creationId xmlns:a16="http://schemas.microsoft.com/office/drawing/2014/main" id="{DBFC265F-A57A-8747-9712-D298D291FF49}"/>
              </a:ext>
            </a:extLst>
          </p:cNvPr>
          <p:cNvSpPr/>
          <p:nvPr/>
        </p:nvSpPr>
        <p:spPr>
          <a:xfrm>
            <a:off x="449263" y="3958749"/>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16" name="Rounded Rectangle 15">
            <a:extLst>
              <a:ext uri="{FF2B5EF4-FFF2-40B4-BE49-F238E27FC236}">
                <a16:creationId xmlns:a16="http://schemas.microsoft.com/office/drawing/2014/main" id="{F79887C2-F2F5-9244-81B7-CEDC2D4BEDF7}"/>
              </a:ext>
            </a:extLst>
          </p:cNvPr>
          <p:cNvSpPr/>
          <p:nvPr/>
        </p:nvSpPr>
        <p:spPr>
          <a:xfrm>
            <a:off x="449263" y="5170380"/>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chemeClr val="bg1"/>
                </a:solidFill>
                <a:latin typeface="Century Gothic Bold"/>
              </a:rPr>
              <a:t>Experte</a:t>
            </a:r>
          </a:p>
        </p:txBody>
      </p:sp>
      <p:sp>
        <p:nvSpPr>
          <p:cNvPr id="17" name="Title 6">
            <a:extLst>
              <a:ext uri="{FF2B5EF4-FFF2-40B4-BE49-F238E27FC236}">
                <a16:creationId xmlns:a16="http://schemas.microsoft.com/office/drawing/2014/main" id="{CDB592C5-625D-6340-986A-1B81C7ACDCA9}"/>
              </a:ext>
            </a:extLst>
          </p:cNvPr>
          <p:cNvSpPr txBox="1">
            <a:spLocks/>
          </p:cNvSpPr>
          <p:nvPr/>
        </p:nvSpPr>
        <p:spPr>
          <a:xfrm>
            <a:off x="414538" y="1359060"/>
            <a:ext cx="5204619" cy="51673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Lernziele</a:t>
            </a:r>
            <a:endParaRPr lang="en-GB" sz="3400" dirty="0">
              <a:solidFill>
                <a:srgbClr val="25243D"/>
              </a:solidFill>
            </a:endParaRPr>
          </a:p>
        </p:txBody>
      </p:sp>
    </p:spTree>
    <p:extLst>
      <p:ext uri="{BB962C8B-B14F-4D97-AF65-F5344CB8AC3E}">
        <p14:creationId xmlns:p14="http://schemas.microsoft.com/office/powerpoint/2010/main" val="214104343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sp>
        <p:nvSpPr>
          <p:cNvPr id="14" name="Title 1">
            <a:extLst>
              <a:ext uri="{FF2B5EF4-FFF2-40B4-BE49-F238E27FC236}">
                <a16:creationId xmlns:a16="http://schemas.microsoft.com/office/drawing/2014/main" id="{7C6120B9-8FB3-2345-9DBD-80882AD81CFE}"/>
              </a:ext>
            </a:extLst>
          </p:cNvPr>
          <p:cNvSpPr txBox="1">
            <a:spLocks/>
          </p:cNvSpPr>
          <p:nvPr/>
        </p:nvSpPr>
        <p:spPr>
          <a:xfrm>
            <a:off x="434052" y="1292788"/>
            <a:ext cx="5204619" cy="65563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Die Arktis</a:t>
            </a:r>
            <a:endParaRPr lang="en-GB" sz="3400" dirty="0">
              <a:solidFill>
                <a:srgbClr val="25243D"/>
              </a:solidFill>
            </a:endParaRPr>
          </a:p>
        </p:txBody>
      </p:sp>
      <p:pic>
        <p:nvPicPr>
          <p:cNvPr id="15" name="Picture 14">
            <a:extLst>
              <a:ext uri="{FF2B5EF4-FFF2-40B4-BE49-F238E27FC236}">
                <a16:creationId xmlns:a16="http://schemas.microsoft.com/office/drawing/2014/main" id="{C3966DA4-3A93-3B48-9381-6005BF952F17}"/>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35524" y="1415185"/>
            <a:ext cx="5236440" cy="5236440"/>
          </a:xfrm>
          <a:prstGeom prst="rect">
            <a:avLst/>
          </a:prstGeom>
        </p:spPr>
      </p:pic>
      <p:sp>
        <p:nvSpPr>
          <p:cNvPr id="16" name="Rectangle 15">
            <a:extLst>
              <a:ext uri="{FF2B5EF4-FFF2-40B4-BE49-F238E27FC236}">
                <a16:creationId xmlns:a16="http://schemas.microsoft.com/office/drawing/2014/main" id="{9DFAAE03-676B-AC42-88C9-0C263DB9ED51}"/>
              </a:ext>
            </a:extLst>
          </p:cNvPr>
          <p:cNvSpPr/>
          <p:nvPr/>
        </p:nvSpPr>
        <p:spPr>
          <a:xfrm>
            <a:off x="3952799" y="4946797"/>
            <a:ext cx="572593" cy="461665"/>
          </a:xfrm>
          <a:prstGeom prst="rect">
            <a:avLst/>
          </a:prstGeom>
        </p:spPr>
        <p:txBody>
          <a:bodyPr wrap="none" rtlCol="0">
            <a:spAutoFit/>
          </a:bodyPr>
          <a:lstStyle/>
          <a:p>
            <a:pPr rtl="0"/>
            <a:r>
              <a:rPr lang="de-DE" sz="2400" b="1">
                <a:solidFill>
                  <a:srgbClr val="25243D"/>
                </a:solidFill>
                <a:latin typeface="Century Gothic Bold"/>
              </a:rPr>
              <a:t>Großbritannien</a:t>
            </a:r>
            <a:endParaRPr lang="en-GB" sz="2400" b="1" dirty="0">
              <a:solidFill>
                <a:srgbClr val="25243D"/>
              </a:solidFill>
              <a:latin typeface="Century Gothic Bold"/>
            </a:endParaRPr>
          </a:p>
        </p:txBody>
      </p:sp>
      <p:sp>
        <p:nvSpPr>
          <p:cNvPr id="17" name="Rectangle 16">
            <a:extLst>
              <a:ext uri="{FF2B5EF4-FFF2-40B4-BE49-F238E27FC236}">
                <a16:creationId xmlns:a16="http://schemas.microsoft.com/office/drawing/2014/main" id="{2A83F11F-72FB-8448-9FC0-13DA60A3DAF1}"/>
              </a:ext>
            </a:extLst>
          </p:cNvPr>
          <p:cNvSpPr/>
          <p:nvPr/>
        </p:nvSpPr>
        <p:spPr>
          <a:xfrm>
            <a:off x="5330633" y="3900923"/>
            <a:ext cx="1093569" cy="461665"/>
          </a:xfrm>
          <a:prstGeom prst="rect">
            <a:avLst/>
          </a:prstGeom>
        </p:spPr>
        <p:txBody>
          <a:bodyPr wrap="none" rtlCol="0">
            <a:spAutoFit/>
          </a:bodyPr>
          <a:lstStyle/>
          <a:p>
            <a:pPr rtl="0"/>
            <a:r>
              <a:rPr lang="de-DE" sz="2400" b="1">
                <a:solidFill>
                  <a:srgbClr val="25243D"/>
                </a:solidFill>
                <a:latin typeface="Century Gothic Bold"/>
              </a:rPr>
              <a:t>Russland</a:t>
            </a:r>
            <a:endParaRPr lang="en-GB" sz="2400" b="1" dirty="0">
              <a:solidFill>
                <a:srgbClr val="25243D"/>
              </a:solidFill>
              <a:latin typeface="Century Gothic Bold"/>
            </a:endParaRPr>
          </a:p>
        </p:txBody>
      </p:sp>
      <p:sp>
        <p:nvSpPr>
          <p:cNvPr id="18" name="Rectangle 17">
            <a:extLst>
              <a:ext uri="{FF2B5EF4-FFF2-40B4-BE49-F238E27FC236}">
                <a16:creationId xmlns:a16="http://schemas.microsoft.com/office/drawing/2014/main" id="{5B920F31-D8DB-D84C-9E17-B5AC7FD80653}"/>
              </a:ext>
            </a:extLst>
          </p:cNvPr>
          <p:cNvSpPr/>
          <p:nvPr/>
        </p:nvSpPr>
        <p:spPr>
          <a:xfrm>
            <a:off x="2529011" y="3257332"/>
            <a:ext cx="1423788" cy="461665"/>
          </a:xfrm>
          <a:prstGeom prst="rect">
            <a:avLst/>
          </a:prstGeom>
        </p:spPr>
        <p:txBody>
          <a:bodyPr wrap="none" rtlCol="0">
            <a:spAutoFit/>
          </a:bodyPr>
          <a:lstStyle/>
          <a:p>
            <a:pPr rtl="0"/>
            <a:r>
              <a:rPr lang="de-DE" sz="2400" b="1" dirty="0">
                <a:solidFill>
                  <a:srgbClr val="25243D"/>
                </a:solidFill>
                <a:latin typeface="Century Gothic Bold"/>
              </a:rPr>
              <a:t>Kanada</a:t>
            </a:r>
            <a:endParaRPr lang="en-GB" sz="2400" b="1" dirty="0">
              <a:solidFill>
                <a:srgbClr val="25243D"/>
              </a:solidFill>
              <a:latin typeface="Century Gothic Bold"/>
            </a:endParaRPr>
          </a:p>
        </p:txBody>
      </p:sp>
      <p:sp>
        <p:nvSpPr>
          <p:cNvPr id="19" name="Rectangle 18">
            <a:extLst>
              <a:ext uri="{FF2B5EF4-FFF2-40B4-BE49-F238E27FC236}">
                <a16:creationId xmlns:a16="http://schemas.microsoft.com/office/drawing/2014/main" id="{B814EDD0-6BF0-FC4C-8C59-92076561F71D}"/>
              </a:ext>
            </a:extLst>
          </p:cNvPr>
          <p:cNvSpPr/>
          <p:nvPr/>
        </p:nvSpPr>
        <p:spPr>
          <a:xfrm>
            <a:off x="2822227" y="4425480"/>
            <a:ext cx="1784463" cy="461665"/>
          </a:xfrm>
          <a:prstGeom prst="rect">
            <a:avLst/>
          </a:prstGeom>
        </p:spPr>
        <p:txBody>
          <a:bodyPr wrap="none" rtlCol="0">
            <a:spAutoFit/>
          </a:bodyPr>
          <a:lstStyle/>
          <a:p>
            <a:pPr rtl="0"/>
            <a:r>
              <a:rPr lang="de-DE" sz="2400" b="1">
                <a:solidFill>
                  <a:srgbClr val="25243D"/>
                </a:solidFill>
                <a:latin typeface="Century Gothic Bold"/>
              </a:rPr>
              <a:t>Grönland</a:t>
            </a:r>
            <a:endParaRPr lang="en-GB" sz="2400" b="1" dirty="0">
              <a:solidFill>
                <a:srgbClr val="25243D"/>
              </a:solidFill>
              <a:latin typeface="Century Gothic Bold"/>
            </a:endParaRPr>
          </a:p>
        </p:txBody>
      </p:sp>
      <p:sp>
        <p:nvSpPr>
          <p:cNvPr id="20" name="Oval 19">
            <a:extLst>
              <a:ext uri="{FF2B5EF4-FFF2-40B4-BE49-F238E27FC236}">
                <a16:creationId xmlns:a16="http://schemas.microsoft.com/office/drawing/2014/main" id="{06730EEF-7ABC-324C-87EA-ECB8D8BD15E8}"/>
              </a:ext>
            </a:extLst>
          </p:cNvPr>
          <p:cNvSpPr>
            <a:spLocks noChangeAspect="1"/>
          </p:cNvSpPr>
          <p:nvPr/>
        </p:nvSpPr>
        <p:spPr>
          <a:xfrm>
            <a:off x="3814686" y="3290836"/>
            <a:ext cx="1477168" cy="1477168"/>
          </a:xfrm>
          <a:prstGeom prst="ellipse">
            <a:avLst/>
          </a:prstGeom>
          <a:noFill/>
          <a:ln>
            <a:solidFill>
              <a:srgbClr val="DD3A4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p>
        </p:txBody>
      </p:sp>
      <p:sp>
        <p:nvSpPr>
          <p:cNvPr id="21" name="Rectangle 20">
            <a:extLst>
              <a:ext uri="{FF2B5EF4-FFF2-40B4-BE49-F238E27FC236}">
                <a16:creationId xmlns:a16="http://schemas.microsoft.com/office/drawing/2014/main" id="{5FCDE49C-577D-4940-B190-411C2A93C788}"/>
              </a:ext>
            </a:extLst>
          </p:cNvPr>
          <p:cNvSpPr/>
          <p:nvPr/>
        </p:nvSpPr>
        <p:spPr>
          <a:xfrm>
            <a:off x="4914965" y="3045182"/>
            <a:ext cx="2037737" cy="461665"/>
          </a:xfrm>
          <a:prstGeom prst="rect">
            <a:avLst/>
          </a:prstGeom>
        </p:spPr>
        <p:txBody>
          <a:bodyPr wrap="none" rtlCol="0">
            <a:spAutoFit/>
          </a:bodyPr>
          <a:lstStyle/>
          <a:p>
            <a:pPr rtl="0"/>
            <a:r>
              <a:rPr lang="de-DE" sz="2400" b="1">
                <a:solidFill>
                  <a:srgbClr val="DD3A4F"/>
                </a:solidFill>
                <a:latin typeface="Century Gothic Bold"/>
              </a:rPr>
              <a:t>Nördlicher Polarkreis</a:t>
            </a:r>
            <a:endParaRPr lang="en-GB" sz="2400" b="1" dirty="0">
              <a:solidFill>
                <a:srgbClr val="DD3A4F"/>
              </a:solidFill>
              <a:latin typeface="Century Gothic Bold"/>
            </a:endParaRPr>
          </a:p>
        </p:txBody>
      </p:sp>
      <p:sp>
        <p:nvSpPr>
          <p:cNvPr id="22" name="Rectangle 21">
            <a:extLst>
              <a:ext uri="{FF2B5EF4-FFF2-40B4-BE49-F238E27FC236}">
                <a16:creationId xmlns:a16="http://schemas.microsoft.com/office/drawing/2014/main" id="{0A03FC06-663F-0546-99B6-F802B9E24858}"/>
              </a:ext>
            </a:extLst>
          </p:cNvPr>
          <p:cNvSpPr/>
          <p:nvPr/>
        </p:nvSpPr>
        <p:spPr>
          <a:xfrm>
            <a:off x="3927123" y="3572424"/>
            <a:ext cx="1225015" cy="830997"/>
          </a:xfrm>
          <a:prstGeom prst="rect">
            <a:avLst/>
          </a:prstGeom>
        </p:spPr>
        <p:txBody>
          <a:bodyPr wrap="none" rtlCol="0">
            <a:spAutoFit/>
          </a:bodyPr>
          <a:lstStyle/>
          <a:p>
            <a:pPr algn="ctr" rtl="0"/>
            <a:r>
              <a:rPr lang="de-DE" sz="2400" b="1" dirty="0">
                <a:solidFill>
                  <a:srgbClr val="4EACC5"/>
                </a:solidFill>
                <a:latin typeface="Century Gothic Bold"/>
              </a:rPr>
              <a:t>Arktischer</a:t>
            </a:r>
          </a:p>
          <a:p>
            <a:pPr algn="ctr" rtl="0"/>
            <a:r>
              <a:rPr lang="de-DE" sz="2400" b="1" dirty="0">
                <a:solidFill>
                  <a:srgbClr val="4EACC5"/>
                </a:solidFill>
                <a:latin typeface="Century Gothic Bold"/>
              </a:rPr>
              <a:t>Ozean</a:t>
            </a:r>
            <a:endParaRPr lang="en-GB" sz="2400" b="1" dirty="0">
              <a:solidFill>
                <a:srgbClr val="4EACC5"/>
              </a:solidFill>
              <a:latin typeface="Century Gothic Bold"/>
            </a:endParaRPr>
          </a:p>
        </p:txBody>
      </p:sp>
    </p:spTree>
    <p:extLst>
      <p:ext uri="{BB962C8B-B14F-4D97-AF65-F5344CB8AC3E}">
        <p14:creationId xmlns:p14="http://schemas.microsoft.com/office/powerpoint/2010/main" val="153862027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t>Lektion 2: Wie trainiert ein Arktisforscher?</a:t>
            </a:r>
          </a:p>
        </p:txBody>
      </p:sp>
      <p:sp>
        <p:nvSpPr>
          <p:cNvPr id="7" name="Title 3">
            <a:extLst>
              <a:ext uri="{FF2B5EF4-FFF2-40B4-BE49-F238E27FC236}">
                <a16:creationId xmlns:a16="http://schemas.microsoft.com/office/drawing/2014/main" id="{AFBFC923-99D4-CF4E-BD90-4EEF7CD5DB15}"/>
              </a:ext>
            </a:extLst>
          </p:cNvPr>
          <p:cNvSpPr txBox="1">
            <a:spLocks/>
          </p:cNvSpPr>
          <p:nvPr/>
        </p:nvSpPr>
        <p:spPr>
          <a:xfrm>
            <a:off x="399330" y="999563"/>
            <a:ext cx="8229600" cy="1242219"/>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FFFFFF"/>
                </a:solidFill>
              </a:rPr>
              <a:t>Einführung von Ann Daniels</a:t>
            </a:r>
            <a:endParaRPr lang="en-GB" sz="3400" dirty="0">
              <a:solidFill>
                <a:srgbClr val="FFFFFF"/>
              </a:solidFill>
            </a:endParaRPr>
          </a:p>
        </p:txBody>
      </p:sp>
      <p:sp>
        <p:nvSpPr>
          <p:cNvPr id="8" name="TextBox 7">
            <a:extLst>
              <a:ext uri="{FF2B5EF4-FFF2-40B4-BE49-F238E27FC236}">
                <a16:creationId xmlns:a16="http://schemas.microsoft.com/office/drawing/2014/main" id="{D201E1A6-260E-124E-9F31-FF9FC3E231C9}"/>
              </a:ext>
            </a:extLst>
          </p:cNvPr>
          <p:cNvSpPr txBox="1"/>
          <p:nvPr/>
        </p:nvSpPr>
        <p:spPr>
          <a:xfrm>
            <a:off x="4572000" y="2241629"/>
            <a:ext cx="4122738" cy="42319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t">
            <a:spAutoFit/>
          </a:bodyPr>
          <a:lstStyle/>
          <a:p>
            <a:pPr rtl="0"/>
            <a:r>
              <a:rPr lang="de-DE" sz="1600" b="1" dirty="0">
                <a:solidFill>
                  <a:srgbClr val="FFFFFF"/>
                </a:solidFill>
                <a:latin typeface="Century Gothic" panose="020B0502020202020204" pitchFamily="34" charset="0"/>
              </a:rPr>
              <a:t>Hallo, ich bin Ann Daniels und leite die Eis-Einsätze des Catlin </a:t>
            </a:r>
            <a:r>
              <a:rPr lang="de-DE" sz="1600" b="1" dirty="0" err="1">
                <a:solidFill>
                  <a:srgbClr val="FFFFFF"/>
                </a:solidFill>
                <a:latin typeface="Century Gothic" panose="020B0502020202020204" pitchFamily="34" charset="0"/>
              </a:rPr>
              <a:t>Arctic</a:t>
            </a:r>
            <a:r>
              <a:rPr lang="de-DE" sz="1600" b="1" dirty="0">
                <a:solidFill>
                  <a:srgbClr val="FFFFFF"/>
                </a:solidFill>
                <a:latin typeface="Century Gothic" panose="020B0502020202020204" pitchFamily="34" charset="0"/>
              </a:rPr>
              <a:t> Survey.</a:t>
            </a:r>
          </a:p>
          <a:p>
            <a:pPr rtl="0"/>
            <a:r>
              <a:rPr lang="de-DE" sz="1600" b="1" dirty="0">
                <a:solidFill>
                  <a:srgbClr val="FFFFFF"/>
                </a:solidFill>
                <a:latin typeface="Century Gothic" panose="020B0502020202020204" pitchFamily="34" charset="0"/>
              </a:rPr>
              <a:t>Ich war bereits auf mehreren Expeditionen und habe inzwischen in 400 Tagen auf über 4.800 km meinen Schlitten gezogen.</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de-DE" sz="1600" b="1" dirty="0">
                <a:solidFill>
                  <a:srgbClr val="FFFFFF"/>
                </a:solidFill>
                <a:latin typeface="Century Gothic" panose="020B0502020202020204" pitchFamily="34" charset="0"/>
              </a:rPr>
              <a:t>Ich war nicht immer eine Forscherin; für meine erste Expedition habe ich mich sogar ohne jede Erfahrung beworben!</a:t>
            </a:r>
            <a:br>
              <a:rPr lang="en-US" sz="1600" b="1" dirty="0">
                <a:solidFill>
                  <a:srgbClr val="FFFFFF"/>
                </a:solidFill>
                <a:latin typeface="Century Gothic" panose="020B0502020202020204" pitchFamily="34" charset="0"/>
              </a:rPr>
            </a:br>
            <a:endParaRPr lang="en-US" sz="1600" b="1" dirty="0">
              <a:solidFill>
                <a:srgbClr val="FFFFFF"/>
              </a:solidFill>
              <a:latin typeface="Century Gothic" panose="020B0502020202020204" pitchFamily="34" charset="0"/>
            </a:endParaRPr>
          </a:p>
          <a:p>
            <a:pPr rtl="0"/>
            <a:r>
              <a:rPr lang="de-DE" sz="1600" b="1" dirty="0">
                <a:solidFill>
                  <a:srgbClr val="FFFFFF"/>
                </a:solidFill>
                <a:latin typeface="Century Gothic" panose="020B0502020202020204" pitchFamily="34" charset="0"/>
              </a:rPr>
              <a:t>Durch meine intensive Arbeit, viel Training und Engagement bin ich so belastbar geworden, dass ich mich den Herausforderungen der Arktis stellen konnte. Glaubst du, du hast auch das Zeug dazu, Forscher(in) zu werden?</a:t>
            </a:r>
          </a:p>
        </p:txBody>
      </p:sp>
      <p:sp>
        <p:nvSpPr>
          <p:cNvPr id="9" name="Oval 8">
            <a:extLst>
              <a:ext uri="{FF2B5EF4-FFF2-40B4-BE49-F238E27FC236}">
                <a16:creationId xmlns:a16="http://schemas.microsoft.com/office/drawing/2014/main" id="{E565C2E1-C05F-7C49-918C-901045DDCA11}"/>
              </a:ext>
            </a:extLst>
          </p:cNvPr>
          <p:cNvSpPr/>
          <p:nvPr/>
        </p:nvSpPr>
        <p:spPr>
          <a:xfrm>
            <a:off x="1050758" y="2318085"/>
            <a:ext cx="3042508" cy="3041999"/>
          </a:xfrm>
          <a:prstGeom prst="ellipse">
            <a:avLst/>
          </a:prstGeom>
          <a:blipFill>
            <a:blip r:embed="rId2" cstate="email">
              <a:extLst>
                <a:ext uri="{28A0092B-C50C-407E-A947-70E740481C1C}">
                  <a14:useLocalDpi xmlns:a14="http://schemas.microsoft.com/office/drawing/2010/main"/>
                </a:ext>
              </a:extLst>
            </a:blip>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Tree>
    <p:extLst>
      <p:ext uri="{BB962C8B-B14F-4D97-AF65-F5344CB8AC3E}">
        <p14:creationId xmlns:p14="http://schemas.microsoft.com/office/powerpoint/2010/main" val="367768278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4D7372-F31D-5D49-ADED-EE237FB88D43}"/>
              </a:ext>
            </a:extLst>
          </p:cNvPr>
          <p:cNvSpPr>
            <a:spLocks noGrp="1"/>
          </p:cNvSpPr>
          <p:nvPr>
            <p:ph type="title"/>
          </p:nvPr>
        </p:nvSpPr>
        <p:spPr/>
        <p:txBody>
          <a:bodyPr/>
          <a:lstStyle/>
          <a:p>
            <a:endParaRPr lang="en-US"/>
          </a:p>
        </p:txBody>
      </p:sp>
      <p:sp>
        <p:nvSpPr>
          <p:cNvPr id="9" name="Text Placeholder 8">
            <a:extLst>
              <a:ext uri="{FF2B5EF4-FFF2-40B4-BE49-F238E27FC236}">
                <a16:creationId xmlns:a16="http://schemas.microsoft.com/office/drawing/2014/main" id="{E56046CC-8DC7-7C45-8E45-474A718ABB52}"/>
              </a:ext>
            </a:extLst>
          </p:cNvPr>
          <p:cNvSpPr>
            <a:spLocks noGrp="1"/>
          </p:cNvSpPr>
          <p:nvPr>
            <p:ph type="body" sz="quarter" idx="10"/>
          </p:nvPr>
        </p:nvSpPr>
        <p:spPr/>
        <p:txBody>
          <a:bodyPr/>
          <a:lstStyle/>
          <a:p>
            <a:endParaRPr lang="en-US"/>
          </a:p>
        </p:txBody>
      </p:sp>
      <p:sp>
        <p:nvSpPr>
          <p:cNvPr id="10" name="Text Placeholder 9">
            <a:extLst>
              <a:ext uri="{FF2B5EF4-FFF2-40B4-BE49-F238E27FC236}">
                <a16:creationId xmlns:a16="http://schemas.microsoft.com/office/drawing/2014/main" id="{68E377F7-D8D9-1046-8DE3-353F27B3B92C}"/>
              </a:ext>
            </a:extLst>
          </p:cNvPr>
          <p:cNvSpPr>
            <a:spLocks noGrp="1"/>
          </p:cNvSpPr>
          <p:nvPr>
            <p:ph type="body" sz="quarter" idx="11"/>
          </p:nvPr>
        </p:nvSpPr>
        <p:spPr/>
        <p:txBody>
          <a:bodyPr/>
          <a:lstStyle/>
          <a:p>
            <a:endParaRPr lang="en-US"/>
          </a:p>
        </p:txBody>
      </p:sp>
      <p:pic>
        <p:nvPicPr>
          <p:cNvPr id="4" name="Picture 2" descr="C:\Users\Jamie\Dropbox\OCEANS\[DE] OCEANS\FROZEN OCEANS\RESOURCES\CMP\full-images\de-oceans-447.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 y="0"/>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363621" y="5340543"/>
            <a:ext cx="6759221" cy="1034129"/>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sz="3200" b="1" kern="1200">
                <a:solidFill>
                  <a:srgbClr val="0F64B1"/>
                </a:solidFill>
                <a:latin typeface="Akzidenz Grotesk BE Cn" panose="020B0506000000000000" pitchFamily="34" charset="0"/>
                <a:ea typeface="+mj-ea"/>
                <a:cs typeface="+mj-cs"/>
              </a:defRPr>
            </a:lvl1pPr>
          </a:lstStyle>
          <a:p>
            <a:pPr rtl="0"/>
            <a:r>
              <a:rPr lang="de-DE" sz="3400">
                <a:solidFill>
                  <a:srgbClr val="FFFFFF"/>
                </a:solidFill>
                <a:latin typeface="Century Gothic Bold"/>
              </a:rPr>
              <a:t>Welches sind die </a:t>
            </a:r>
            <a:br>
              <a:rPr lang="en-GB" sz="3400" dirty="0">
                <a:solidFill>
                  <a:srgbClr val="FFFFFF"/>
                </a:solidFill>
                <a:latin typeface="Century Gothic Bold"/>
              </a:rPr>
            </a:br>
            <a:r>
              <a:rPr lang="de-DE" sz="3400">
                <a:solidFill>
                  <a:srgbClr val="FFFFFF"/>
                </a:solidFill>
                <a:latin typeface="Century Gothic Bold"/>
              </a:rPr>
              <a:t>Herausforderungen?</a:t>
            </a:r>
          </a:p>
        </p:txBody>
      </p:sp>
      <p:sp>
        <p:nvSpPr>
          <p:cNvPr id="16" name="Title 1">
            <a:extLst>
              <a:ext uri="{FF2B5EF4-FFF2-40B4-BE49-F238E27FC236}">
                <a16:creationId xmlns:a16="http://schemas.microsoft.com/office/drawing/2014/main" id="{300A19F4-99D7-1D4D-B533-ACDF163E62D6}"/>
              </a:ext>
            </a:extLst>
          </p:cNvPr>
          <p:cNvSpPr txBox="1">
            <a:spLocks/>
          </p:cNvSpPr>
          <p:nvPr/>
        </p:nvSpPr>
        <p:spPr>
          <a:xfrm>
            <a:off x="4572000" y="415063"/>
            <a:ext cx="3708400" cy="273845"/>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dirty="0">
                <a:solidFill>
                  <a:schemeClr val="tx1"/>
                </a:solidFill>
              </a:rPr>
              <a:t>Lektion 2: Wie trainiert ein Arktisforscher?</a:t>
            </a:r>
          </a:p>
        </p:txBody>
      </p:sp>
      <p:sp>
        <p:nvSpPr>
          <p:cNvPr id="19" name="Shape 28">
            <a:extLst>
              <a:ext uri="{FF2B5EF4-FFF2-40B4-BE49-F238E27FC236}">
                <a16:creationId xmlns:a16="http://schemas.microsoft.com/office/drawing/2014/main" id="{34596BC7-44FC-8745-ADA8-D91C3244A425}"/>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0" name="Picture 19">
            <a:extLst>
              <a:ext uri="{FF2B5EF4-FFF2-40B4-BE49-F238E27FC236}">
                <a16:creationId xmlns:a16="http://schemas.microsoft.com/office/drawing/2014/main" id="{68D12FC9-7995-1747-A462-4FC55FADD2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21" name="Picture 20">
            <a:extLst>
              <a:ext uri="{FF2B5EF4-FFF2-40B4-BE49-F238E27FC236}">
                <a16:creationId xmlns:a16="http://schemas.microsoft.com/office/drawing/2014/main" id="{1D30335F-7D93-E442-86EE-12CEC05FAD1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extLst>
      <p:ext uri="{BB962C8B-B14F-4D97-AF65-F5344CB8AC3E}">
        <p14:creationId xmlns:p14="http://schemas.microsoft.com/office/powerpoint/2010/main" val="122976539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Users\Jamie\Dropbox\OCEANS\[DE] OCEANS\FROZEN OCEANS\RESOURCES\CMP\full-images\de-oceans-2010-035.jpg">
            <a:extLst>
              <a:ext uri="{FF2B5EF4-FFF2-40B4-BE49-F238E27FC236}">
                <a16:creationId xmlns:a16="http://schemas.microsoft.com/office/drawing/2014/main" id="{A4E58CA2-28A2-5E4F-BA69-2CED68AB138B}"/>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0"/>
            <a:ext cx="9144000" cy="689372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2055367" y="5330596"/>
            <a:ext cx="6759221" cy="1034129"/>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sz="3200" b="1" kern="1200">
                <a:solidFill>
                  <a:srgbClr val="0F64B1"/>
                </a:solidFill>
                <a:latin typeface="Akzidenz Grotesk BE Cn" panose="020B0506000000000000" pitchFamily="34" charset="0"/>
                <a:ea typeface="+mj-ea"/>
                <a:cs typeface="+mj-cs"/>
              </a:defRPr>
            </a:lvl1pPr>
          </a:lstStyle>
          <a:p>
            <a:pPr algn="r" rtl="0"/>
            <a:r>
              <a:rPr lang="de-DE" sz="3400">
                <a:solidFill>
                  <a:srgbClr val="FFFFFF"/>
                </a:solidFill>
                <a:latin typeface="Century Gothic Bold"/>
              </a:rPr>
              <a:t>Welches sind die </a:t>
            </a:r>
            <a:br>
              <a:rPr lang="en-GB" sz="3400" dirty="0">
                <a:solidFill>
                  <a:srgbClr val="FFFFFF"/>
                </a:solidFill>
                <a:latin typeface="Century Gothic Bold"/>
              </a:rPr>
            </a:br>
            <a:r>
              <a:rPr lang="de-DE" sz="3400">
                <a:solidFill>
                  <a:srgbClr val="FFFFFF"/>
                </a:solidFill>
                <a:latin typeface="Century Gothic Bold"/>
              </a:rPr>
              <a:t>Herausforderungen?</a:t>
            </a:r>
          </a:p>
        </p:txBody>
      </p:sp>
      <p:sp>
        <p:nvSpPr>
          <p:cNvPr id="13" name="Shape 20">
            <a:extLst>
              <a:ext uri="{FF2B5EF4-FFF2-40B4-BE49-F238E27FC236}">
                <a16:creationId xmlns:a16="http://schemas.microsoft.com/office/drawing/2014/main" id="{D56CCD82-7B22-0F40-8535-4680AD16D9D2}"/>
              </a:ext>
            </a:extLst>
          </p:cNvPr>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17" name="Picture 16">
            <a:extLst>
              <a:ext uri="{FF2B5EF4-FFF2-40B4-BE49-F238E27FC236}">
                <a16:creationId xmlns:a16="http://schemas.microsoft.com/office/drawing/2014/main" id="{9F03E253-EB08-894F-85E0-8263D97816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18" name="Picture 17">
            <a:extLst>
              <a:ext uri="{FF2B5EF4-FFF2-40B4-BE49-F238E27FC236}">
                <a16:creationId xmlns:a16="http://schemas.microsoft.com/office/drawing/2014/main" id="{897BACD6-CD48-3B40-A599-3774C4874A0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0" name="Title 1">
            <a:extLst>
              <a:ext uri="{FF2B5EF4-FFF2-40B4-BE49-F238E27FC236}">
                <a16:creationId xmlns:a16="http://schemas.microsoft.com/office/drawing/2014/main" id="{047E3EEA-DE8B-1A4F-9DA6-CB030E5D1197}"/>
              </a:ext>
            </a:extLst>
          </p:cNvPr>
          <p:cNvSpPr txBox="1">
            <a:spLocks/>
          </p:cNvSpPr>
          <p:nvPr/>
        </p:nvSpPr>
        <p:spPr>
          <a:xfrm>
            <a:off x="4572000" y="415063"/>
            <a:ext cx="3708400" cy="273845"/>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hangingPunct="1"/>
            <a:r>
              <a:rPr lang="de-DE"/>
              <a:t>Lektion 2: Wie trainiert ein Arktisforscher?</a:t>
            </a:r>
            <a:endParaRPr lang="de-DE" dirty="0"/>
          </a:p>
        </p:txBody>
      </p:sp>
    </p:spTree>
    <p:extLst>
      <p:ext uri="{BB962C8B-B14F-4D97-AF65-F5344CB8AC3E}">
        <p14:creationId xmlns:p14="http://schemas.microsoft.com/office/powerpoint/2010/main" val="118617605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098A168-55B6-CB4B-8D50-BBED9DCB6BB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71252"/>
          </a:xfrm>
          <a:prstGeom prst="rect">
            <a:avLst/>
          </a:prstGeom>
        </p:spPr>
      </p:pic>
      <p:sp>
        <p:nvSpPr>
          <p:cNvPr id="5" name="Title 1"/>
          <p:cNvSpPr txBox="1">
            <a:spLocks/>
          </p:cNvSpPr>
          <p:nvPr/>
        </p:nvSpPr>
        <p:spPr>
          <a:xfrm>
            <a:off x="449263" y="5325743"/>
            <a:ext cx="8341726" cy="1034129"/>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sz="3200" b="1" kern="1200">
                <a:solidFill>
                  <a:srgbClr val="0F64B1"/>
                </a:solidFill>
                <a:latin typeface="Akzidenz Grotesk BE Cn" panose="020B0506000000000000" pitchFamily="34" charset="0"/>
                <a:ea typeface="+mj-ea"/>
                <a:cs typeface="+mj-cs"/>
              </a:defRPr>
            </a:lvl1pPr>
          </a:lstStyle>
          <a:p>
            <a:pPr algn="r" rtl="0"/>
            <a:r>
              <a:rPr lang="de-DE" sz="3400">
                <a:solidFill>
                  <a:srgbClr val="25243D"/>
                </a:solidFill>
                <a:latin typeface="Century Gothic Bold"/>
              </a:rPr>
              <a:t>Welches sind die </a:t>
            </a:r>
            <a:br>
              <a:rPr lang="en-GB" sz="3400" dirty="0">
                <a:solidFill>
                  <a:srgbClr val="25243D"/>
                </a:solidFill>
                <a:latin typeface="Century Gothic Bold"/>
              </a:rPr>
            </a:br>
            <a:r>
              <a:rPr lang="de-DE" sz="3400">
                <a:solidFill>
                  <a:srgbClr val="25243D"/>
                </a:solidFill>
                <a:latin typeface="Century Gothic Bold"/>
              </a:rPr>
              <a:t>Herausforderungen?</a:t>
            </a:r>
          </a:p>
        </p:txBody>
      </p:sp>
      <p:sp>
        <p:nvSpPr>
          <p:cNvPr id="9" name="Shape 20">
            <a:extLst>
              <a:ext uri="{FF2B5EF4-FFF2-40B4-BE49-F238E27FC236}">
                <a16:creationId xmlns:a16="http://schemas.microsoft.com/office/drawing/2014/main" id="{2E634A0D-33D8-0942-86F9-B9E598F430B9}"/>
              </a:ext>
            </a:extLst>
          </p:cNvPr>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13" name="Picture 12">
            <a:extLst>
              <a:ext uri="{FF2B5EF4-FFF2-40B4-BE49-F238E27FC236}">
                <a16:creationId xmlns:a16="http://schemas.microsoft.com/office/drawing/2014/main" id="{851289E3-FCCA-DD40-9E2C-22E3ECA557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14" name="Picture 13">
            <a:extLst>
              <a:ext uri="{FF2B5EF4-FFF2-40B4-BE49-F238E27FC236}">
                <a16:creationId xmlns:a16="http://schemas.microsoft.com/office/drawing/2014/main" id="{63A17C57-1022-1246-B2FE-75D07B0583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Title 1">
            <a:extLst>
              <a:ext uri="{FF2B5EF4-FFF2-40B4-BE49-F238E27FC236}">
                <a16:creationId xmlns:a16="http://schemas.microsoft.com/office/drawing/2014/main" id="{39764313-9F97-2A41-9A60-5D78E015032D}"/>
              </a:ext>
            </a:extLst>
          </p:cNvPr>
          <p:cNvSpPr txBox="1">
            <a:spLocks/>
          </p:cNvSpPr>
          <p:nvPr/>
        </p:nvSpPr>
        <p:spPr>
          <a:xfrm>
            <a:off x="4572000" y="415063"/>
            <a:ext cx="3708400" cy="273845"/>
          </a:xfrm>
          <a:prstGeom prst="rect">
            <a:avLst/>
          </a:prstGeom>
        </p:spPr>
        <p:txBody>
          <a:bodyPr rtlCol="0"/>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hangingPunct="1"/>
            <a:r>
              <a:rPr lang="de-DE"/>
              <a:t>Lektion 2: Wie trainiert ein Arktisforscher?</a:t>
            </a:r>
            <a:endParaRPr lang="de-DE" dirty="0"/>
          </a:p>
        </p:txBody>
      </p:sp>
    </p:spTree>
    <p:extLst>
      <p:ext uri="{BB962C8B-B14F-4D97-AF65-F5344CB8AC3E}">
        <p14:creationId xmlns:p14="http://schemas.microsoft.com/office/powerpoint/2010/main" val="127666495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E4D6E94-E35C-8D49-BF1B-E122FD2DCE9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5" name="Title 1"/>
          <p:cNvSpPr txBox="1">
            <a:spLocks/>
          </p:cNvSpPr>
          <p:nvPr/>
        </p:nvSpPr>
        <p:spPr>
          <a:xfrm>
            <a:off x="363622" y="5334604"/>
            <a:ext cx="6759221" cy="1034129"/>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sz="3200" b="1" kern="1200">
                <a:solidFill>
                  <a:srgbClr val="0F64B1"/>
                </a:solidFill>
                <a:latin typeface="Akzidenz Grotesk BE Cn" panose="020B0506000000000000" pitchFamily="34" charset="0"/>
                <a:ea typeface="+mj-ea"/>
                <a:cs typeface="+mj-cs"/>
              </a:defRPr>
            </a:lvl1pPr>
          </a:lstStyle>
          <a:p>
            <a:pPr rtl="0"/>
            <a:r>
              <a:rPr lang="de-DE" sz="3400">
                <a:solidFill>
                  <a:srgbClr val="FFFFFF"/>
                </a:solidFill>
                <a:latin typeface="Century Gothic Bold"/>
              </a:rPr>
              <a:t>Welches sind die </a:t>
            </a:r>
            <a:br>
              <a:rPr lang="en-GB" sz="3400" dirty="0">
                <a:solidFill>
                  <a:srgbClr val="FFFFFF"/>
                </a:solidFill>
                <a:latin typeface="Century Gothic Bold"/>
              </a:rPr>
            </a:br>
            <a:r>
              <a:rPr lang="de-DE" sz="3400">
                <a:solidFill>
                  <a:srgbClr val="FFFFFF"/>
                </a:solidFill>
                <a:latin typeface="Century Gothic Bold"/>
              </a:rPr>
              <a:t>Herausforderungen?</a:t>
            </a:r>
          </a:p>
        </p:txBody>
      </p:sp>
      <p:sp>
        <p:nvSpPr>
          <p:cNvPr id="13" name="Shape 20">
            <a:extLst>
              <a:ext uri="{FF2B5EF4-FFF2-40B4-BE49-F238E27FC236}">
                <a16:creationId xmlns:a16="http://schemas.microsoft.com/office/drawing/2014/main" id="{45E9E27A-B389-8147-8F05-C2E4E0548329}"/>
              </a:ext>
            </a:extLst>
          </p:cNvPr>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17" name="Picture 16">
            <a:extLst>
              <a:ext uri="{FF2B5EF4-FFF2-40B4-BE49-F238E27FC236}">
                <a16:creationId xmlns:a16="http://schemas.microsoft.com/office/drawing/2014/main" id="{8035984B-A771-094C-A259-A2244A46D6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18" name="Picture 17">
            <a:extLst>
              <a:ext uri="{FF2B5EF4-FFF2-40B4-BE49-F238E27FC236}">
                <a16:creationId xmlns:a16="http://schemas.microsoft.com/office/drawing/2014/main" id="{7EC080FB-6296-4041-A317-6A5BC6BD06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itle 1">
            <a:extLst>
              <a:ext uri="{FF2B5EF4-FFF2-40B4-BE49-F238E27FC236}">
                <a16:creationId xmlns:a16="http://schemas.microsoft.com/office/drawing/2014/main" id="{3C39C079-B7F8-B541-9FDA-A0A097836FE2}"/>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dirty="0"/>
              <a:t>Lektion 2: Wie trainiert ein Arktisforscher?</a:t>
            </a:r>
          </a:p>
        </p:txBody>
      </p:sp>
    </p:spTree>
    <p:extLst>
      <p:ext uri="{BB962C8B-B14F-4D97-AF65-F5344CB8AC3E}">
        <p14:creationId xmlns:p14="http://schemas.microsoft.com/office/powerpoint/2010/main" val="1881701213"/>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416DEA-8D00-4E67-B557-7A1BF7CE3126}">
  <ds:schemaRefs>
    <ds:schemaRef ds:uri="http://schemas.microsoft.com/office/2006/metadata/properties"/>
    <ds:schemaRef ds:uri="8dd429a2-b850-4aa5-85c2-8487e2b197cf"/>
    <ds:schemaRef ds:uri="http://purl.org/dc/terms/"/>
    <ds:schemaRef ds:uri="7dd0c2b8-7301-49b5-921e-ab84ec4c20a5"/>
    <ds:schemaRef ds:uri="http://purl.org/dc/dcmityp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FE0CB56-8844-4FCB-A76F-E37434D9B1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d0c2b8-7301-49b5-921e-ab84ec4c20a5"/>
    <ds:schemaRef ds:uri="8dd429a2-b850-4aa5-85c2-8487e2b197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A6D872B-38B8-4057-A4A0-372A08C726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1768</TotalTime>
  <Words>803</Words>
  <Application>Microsoft Macintosh PowerPoint</Application>
  <PresentationFormat>On-screen Show (4:3)</PresentationFormat>
  <Paragraphs>117</Paragraphs>
  <Slides>17</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Century Gothic</vt:lpstr>
      <vt:lpstr>Century Gothic Bold</vt:lpstr>
      <vt:lpstr>Helvetica Neue Medium</vt:lpstr>
      <vt:lpstr>Sassoon San Slope</vt:lpstr>
      <vt:lpstr>Office Theme</vt:lpstr>
      <vt:lpstr>PowerPoint Presentation</vt:lpstr>
      <vt:lpstr>Lektion 2: Wie trainiert ein Arktisforscher?</vt:lpstr>
      <vt:lpstr>Lektion 2: Wie trainiert ein Arktisforscher?</vt:lpstr>
      <vt:lpstr>Lektion 2: Wie trainiert ein Arktisforscher?</vt:lpstr>
      <vt:lpstr>Lektion 2: Wie trainiert ein Arktisforscher?</vt:lpstr>
      <vt:lpstr>PowerPoint Presentation</vt:lpstr>
      <vt:lpstr>PowerPoint Presentation</vt:lpstr>
      <vt:lpstr>PowerPoint Presentation</vt:lpstr>
      <vt:lpstr>Lektion 2: Wie trainiert ein Arktisforscher?</vt:lpstr>
      <vt:lpstr>Lektion 2: Wie trainiert ein Arktisforscher?</vt:lpstr>
      <vt:lpstr>Lektion 2: Wie trainiert ein Arktisforscher?</vt:lpstr>
      <vt:lpstr>Lektion 2: Wie trainiert ein Arktisforscher?</vt:lpstr>
      <vt:lpstr>Lektion 2: Wie trainiert ein Arktisforscher?</vt:lpstr>
      <vt:lpstr>Lektion 2: Wie trainiert ein Arktisforscher?</vt:lpstr>
      <vt:lpstr>Lektion 2: Wie trainiert ein Arktisforscher?</vt:lpstr>
      <vt:lpstr>Lektion 2: Wie trainiert ein Arktisforscher?</vt:lpstr>
      <vt:lpstr>Lektion 2: Wie trainiert ein Arktisforscher?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Creative Culture</dc:creator>
  <cp:lastModifiedBy>Sim Goodwin</cp:lastModifiedBy>
  <cp:revision>120</cp:revision>
  <cp:lastPrinted>2018-10-15T11:47:29Z</cp:lastPrinted>
  <dcterms:modified xsi:type="dcterms:W3CDTF">2020-04-06T16:23:22Z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ies>
</file>